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14"/>
  </p:notesMasterIdLst>
  <p:sldIdLst>
    <p:sldId id="257" r:id="rId2"/>
    <p:sldId id="290" r:id="rId3"/>
    <p:sldId id="258" r:id="rId4"/>
    <p:sldId id="259" r:id="rId5"/>
    <p:sldId id="313" r:id="rId6"/>
    <p:sldId id="261" r:id="rId7"/>
    <p:sldId id="314" r:id="rId8"/>
    <p:sldId id="262" r:id="rId9"/>
    <p:sldId id="260" r:id="rId10"/>
    <p:sldId id="291" r:id="rId11"/>
    <p:sldId id="267" r:id="rId12"/>
    <p:sldId id="328" r:id="rId13"/>
    <p:sldId id="316" r:id="rId14"/>
    <p:sldId id="268" r:id="rId15"/>
    <p:sldId id="270" r:id="rId16"/>
    <p:sldId id="315" r:id="rId17"/>
    <p:sldId id="269" r:id="rId18"/>
    <p:sldId id="299" r:id="rId19"/>
    <p:sldId id="317" r:id="rId20"/>
    <p:sldId id="318" r:id="rId21"/>
    <p:sldId id="307" r:id="rId22"/>
    <p:sldId id="302" r:id="rId23"/>
    <p:sldId id="309" r:id="rId24"/>
    <p:sldId id="311" r:id="rId25"/>
    <p:sldId id="312" r:id="rId26"/>
    <p:sldId id="322" r:id="rId27"/>
    <p:sldId id="325" r:id="rId28"/>
    <p:sldId id="323" r:id="rId29"/>
    <p:sldId id="329" r:id="rId30"/>
    <p:sldId id="324" r:id="rId31"/>
    <p:sldId id="330" r:id="rId32"/>
    <p:sldId id="357" r:id="rId33"/>
    <p:sldId id="327" r:id="rId34"/>
    <p:sldId id="334" r:id="rId35"/>
    <p:sldId id="331" r:id="rId36"/>
    <p:sldId id="332" r:id="rId37"/>
    <p:sldId id="333" r:id="rId38"/>
    <p:sldId id="335" r:id="rId39"/>
    <p:sldId id="342" r:id="rId40"/>
    <p:sldId id="337" r:id="rId41"/>
    <p:sldId id="341" r:id="rId42"/>
    <p:sldId id="343" r:id="rId43"/>
    <p:sldId id="355" r:id="rId44"/>
    <p:sldId id="344" r:id="rId45"/>
    <p:sldId id="345" r:id="rId46"/>
    <p:sldId id="346" r:id="rId47"/>
    <p:sldId id="347" r:id="rId48"/>
    <p:sldId id="348" r:id="rId49"/>
    <p:sldId id="349" r:id="rId50"/>
    <p:sldId id="350" r:id="rId51"/>
    <p:sldId id="351" r:id="rId52"/>
    <p:sldId id="352" r:id="rId53"/>
    <p:sldId id="353" r:id="rId54"/>
    <p:sldId id="354" r:id="rId55"/>
    <p:sldId id="264" r:id="rId56"/>
    <p:sldId id="265" r:id="rId57"/>
    <p:sldId id="304" r:id="rId58"/>
    <p:sldId id="305" r:id="rId59"/>
    <p:sldId id="362" r:id="rId60"/>
    <p:sldId id="366" r:id="rId61"/>
    <p:sldId id="361" r:id="rId62"/>
    <p:sldId id="365" r:id="rId63"/>
    <p:sldId id="369" r:id="rId64"/>
    <p:sldId id="370" r:id="rId65"/>
    <p:sldId id="363" r:id="rId66"/>
    <p:sldId id="371" r:id="rId67"/>
    <p:sldId id="368" r:id="rId68"/>
    <p:sldId id="375" r:id="rId69"/>
    <p:sldId id="373" r:id="rId70"/>
    <p:sldId id="372" r:id="rId71"/>
    <p:sldId id="376" r:id="rId72"/>
    <p:sldId id="377" r:id="rId73"/>
    <p:sldId id="378" r:id="rId74"/>
    <p:sldId id="274" r:id="rId75"/>
    <p:sldId id="379" r:id="rId76"/>
    <p:sldId id="381" r:id="rId77"/>
    <p:sldId id="382" r:id="rId78"/>
    <p:sldId id="383" r:id="rId79"/>
    <p:sldId id="278" r:id="rId80"/>
    <p:sldId id="279" r:id="rId81"/>
    <p:sldId id="280" r:id="rId82"/>
    <p:sldId id="281" r:id="rId83"/>
    <p:sldId id="283" r:id="rId84"/>
    <p:sldId id="385" r:id="rId85"/>
    <p:sldId id="411" r:id="rId86"/>
    <p:sldId id="412" r:id="rId87"/>
    <p:sldId id="413" r:id="rId88"/>
    <p:sldId id="387" r:id="rId89"/>
    <p:sldId id="388" r:id="rId90"/>
    <p:sldId id="389" r:id="rId91"/>
    <p:sldId id="390" r:id="rId92"/>
    <p:sldId id="391" r:id="rId93"/>
    <p:sldId id="392" r:id="rId94"/>
    <p:sldId id="394" r:id="rId95"/>
    <p:sldId id="395" r:id="rId96"/>
    <p:sldId id="420" r:id="rId97"/>
    <p:sldId id="416" r:id="rId98"/>
    <p:sldId id="398" r:id="rId99"/>
    <p:sldId id="399" r:id="rId100"/>
    <p:sldId id="400" r:id="rId101"/>
    <p:sldId id="401" r:id="rId102"/>
    <p:sldId id="402" r:id="rId103"/>
    <p:sldId id="403" r:id="rId104"/>
    <p:sldId id="404" r:id="rId105"/>
    <p:sldId id="405" r:id="rId106"/>
    <p:sldId id="406" r:id="rId107"/>
    <p:sldId id="407" r:id="rId108"/>
    <p:sldId id="408" r:id="rId109"/>
    <p:sldId id="409" r:id="rId110"/>
    <p:sldId id="410" r:id="rId111"/>
    <p:sldId id="418" r:id="rId112"/>
    <p:sldId id="419" r:id="rId11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>
        <p:scale>
          <a:sx n="71" d="100"/>
          <a:sy n="71" d="100"/>
        </p:scale>
        <p:origin x="-1368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heme" Target="theme/theme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6FDB96-7F6B-420B-AA66-01B51A078D15}" type="datetimeFigureOut">
              <a:rPr lang="es-ES" smtClean="0"/>
              <a:t>08/04/2011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D5A013-780C-4E2E-8CD5-30C2C22B6976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5A013-780C-4E2E-8CD5-30C2C22B6976}" type="slidenum">
              <a:rPr lang="es-ES" smtClean="0"/>
              <a:t>35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98850-F7BE-4CB0-9BBC-38813B86EC82}" type="datetimeFigureOut">
              <a:rPr lang="es-ES" smtClean="0"/>
              <a:pPr/>
              <a:t>07/04/2011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8A95-261A-4000-98BA-7E5D4C6747D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98850-F7BE-4CB0-9BBC-38813B86EC82}" type="datetimeFigureOut">
              <a:rPr lang="es-ES" smtClean="0"/>
              <a:pPr/>
              <a:t>07/04/2011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8A95-261A-4000-98BA-7E5D4C6747D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98850-F7BE-4CB0-9BBC-38813B86EC82}" type="datetimeFigureOut">
              <a:rPr lang="es-ES" smtClean="0"/>
              <a:pPr/>
              <a:t>07/04/2011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8A95-261A-4000-98BA-7E5D4C6747D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98850-F7BE-4CB0-9BBC-38813B86EC82}" type="datetimeFigureOut">
              <a:rPr lang="es-ES" smtClean="0"/>
              <a:pPr/>
              <a:t>07/04/2011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8A95-261A-4000-98BA-7E5D4C6747D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98850-F7BE-4CB0-9BBC-38813B86EC82}" type="datetimeFigureOut">
              <a:rPr lang="es-ES" smtClean="0"/>
              <a:pPr/>
              <a:t>07/04/2011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8A95-261A-4000-98BA-7E5D4C6747D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98850-F7BE-4CB0-9BBC-38813B86EC82}" type="datetimeFigureOut">
              <a:rPr lang="es-ES" smtClean="0"/>
              <a:pPr/>
              <a:t>07/04/2011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8A95-261A-4000-98BA-7E5D4C6747D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98850-F7BE-4CB0-9BBC-38813B86EC82}" type="datetimeFigureOut">
              <a:rPr lang="es-ES" smtClean="0"/>
              <a:pPr/>
              <a:t>07/04/2011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8A95-261A-4000-98BA-7E5D4C6747D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98850-F7BE-4CB0-9BBC-38813B86EC82}" type="datetimeFigureOut">
              <a:rPr lang="es-ES" smtClean="0"/>
              <a:pPr/>
              <a:t>07/04/2011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8A95-261A-4000-98BA-7E5D4C6747D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98850-F7BE-4CB0-9BBC-38813B86EC82}" type="datetimeFigureOut">
              <a:rPr lang="es-ES" smtClean="0"/>
              <a:pPr/>
              <a:t>07/04/2011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8A95-261A-4000-98BA-7E5D4C6747D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98850-F7BE-4CB0-9BBC-38813B86EC82}" type="datetimeFigureOut">
              <a:rPr lang="es-ES" smtClean="0"/>
              <a:pPr/>
              <a:t>07/04/2011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8A95-261A-4000-98BA-7E5D4C6747D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98850-F7BE-4CB0-9BBC-38813B86EC82}" type="datetimeFigureOut">
              <a:rPr lang="es-ES" smtClean="0"/>
              <a:pPr/>
              <a:t>07/04/2011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8A95-261A-4000-98BA-7E5D4C6747D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98850-F7BE-4CB0-9BBC-38813B86EC82}" type="datetimeFigureOut">
              <a:rPr lang="es-ES" smtClean="0"/>
              <a:pPr/>
              <a:t>07/04/2011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68A95-261A-4000-98BA-7E5D4C6747D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6.jpe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gif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hyperlink" Target="http://unatizaytu.blogspot.com/" TargetMode="External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tuvidaconhotmail.com/default.asp?GUID=14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gif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ted.ox.ac.uk/staff/academicstaff/profile.php?a=alpha&amp;id=8" TargetMode="External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ted.ox.ac.uk/staff/academicstaff/profile.php?a=alpha&amp;id=8" TargetMode="External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magi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5608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3707904" y="5657671"/>
            <a:ext cx="49934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600" b="1" dirty="0" smtClean="0">
                <a:latin typeface="Arial Rounded MT Bold" pitchFamily="34" charset="0"/>
              </a:rPr>
              <a:t>Formas de enseñar  </a:t>
            </a:r>
          </a:p>
          <a:p>
            <a:r>
              <a:rPr lang="es-ES_tradnl" sz="3600" b="1" dirty="0" smtClean="0">
                <a:latin typeface="Arial Rounded MT Bold" pitchFamily="34" charset="0"/>
              </a:rPr>
              <a:t>maneras de </a:t>
            </a:r>
            <a:r>
              <a:rPr lang="es-ES_tradnl" sz="3600" b="1" dirty="0" smtClean="0">
                <a:solidFill>
                  <a:srgbClr val="FF0000"/>
                </a:solidFill>
                <a:latin typeface="Arial Rounded MT Bold" pitchFamily="34" charset="0"/>
              </a:rPr>
              <a:t>aprender</a:t>
            </a:r>
            <a:endParaRPr lang="es-ES" sz="3600" b="1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860032" y="332656"/>
            <a:ext cx="35775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6600" dirty="0" smtClean="0">
                <a:latin typeface="Arial Rounded MT Bold" pitchFamily="34" charset="0"/>
              </a:rPr>
              <a:t>TIC-</a:t>
            </a:r>
            <a:r>
              <a:rPr lang="es-ES_tradnl" sz="6600" dirty="0" smtClean="0">
                <a:solidFill>
                  <a:srgbClr val="FF0000"/>
                </a:solidFill>
                <a:latin typeface="Arial Rounded MT Bold" pitchFamily="34" charset="0"/>
              </a:rPr>
              <a:t>TAC</a:t>
            </a:r>
            <a:endParaRPr lang="es-ES" sz="66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635563" y="998730"/>
            <a:ext cx="56660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400" dirty="0" smtClean="0">
                <a:latin typeface="Arial Rounded MT Bold" pitchFamily="34" charset="0"/>
              </a:rPr>
              <a:t>Nuevas Tecnologías</a:t>
            </a:r>
            <a:endParaRPr lang="es-ES" sz="4400" dirty="0">
              <a:latin typeface="Arial Rounded MT Bold" pitchFamily="34" charset="0"/>
            </a:endParaRPr>
          </a:p>
        </p:txBody>
      </p:sp>
      <p:pic>
        <p:nvPicPr>
          <p:cNvPr id="6" name="5 Imagen" descr="inoveisson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sec-servicios-graduacio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6532"/>
            <a:ext cx="9152724" cy="6851468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0" y="5473005"/>
            <a:ext cx="9144000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s-ES_tradnl" sz="2800" dirty="0" smtClean="0">
                <a:latin typeface="Arial Rounded MT Bold" pitchFamily="34" charset="0"/>
              </a:rPr>
              <a:t>Una </a:t>
            </a:r>
            <a:r>
              <a:rPr lang="es-ES_tradnl" sz="2800" dirty="0" smtClean="0">
                <a:solidFill>
                  <a:srgbClr val="FF0000"/>
                </a:solidFill>
                <a:latin typeface="Arial Rounded MT Bold" pitchFamily="34" charset="0"/>
              </a:rPr>
              <a:t>actitud 1.0 </a:t>
            </a:r>
            <a:r>
              <a:rPr lang="es-ES_tradnl" sz="2800" dirty="0" smtClean="0">
                <a:latin typeface="Arial Rounded MT Bold" pitchFamily="34" charset="0"/>
              </a:rPr>
              <a:t>nos llevaría a un </a:t>
            </a:r>
            <a:r>
              <a:rPr lang="es-ES_tradnl" sz="2800" dirty="0" smtClean="0">
                <a:solidFill>
                  <a:srgbClr val="FF0000"/>
                </a:solidFill>
                <a:latin typeface="Arial Rounded MT Bold" pitchFamily="34" charset="0"/>
              </a:rPr>
              <a:t>aprendizaje formal </a:t>
            </a:r>
            <a:r>
              <a:rPr lang="es-ES_tradnl" sz="2800" dirty="0" smtClean="0">
                <a:latin typeface="Arial Rounded MT Bold" pitchFamily="34" charset="0"/>
              </a:rPr>
              <a:t>que se concreta en cursos, itinerarios dirigidos, obtención de titulaciones… </a:t>
            </a:r>
            <a:endParaRPr lang="es-ES" sz="28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4582294721_b53a1879e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323528" y="5229200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400" dirty="0" smtClean="0">
                <a:solidFill>
                  <a:schemeClr val="bg1"/>
                </a:solidFill>
                <a:latin typeface="Arial Rounded MT Bold" pitchFamily="34" charset="0"/>
              </a:rPr>
              <a:t>El aprendiz 2.0 busca, investiga, prueba, selecciona, evalúa y, sobre todo, </a:t>
            </a:r>
            <a:r>
              <a:rPr lang="es-ES_tradnl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comparte</a:t>
            </a:r>
            <a:r>
              <a:rPr lang="es-ES_tradnl" sz="2400" dirty="0" smtClean="0">
                <a:solidFill>
                  <a:schemeClr val="bg1"/>
                </a:solidFill>
                <a:latin typeface="Arial Rounded MT Bold" pitchFamily="34" charset="0"/>
              </a:rPr>
              <a:t> con otros el conocimiento adquirido</a:t>
            </a:r>
            <a:endParaRPr lang="es-ES" sz="24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apren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0" y="0"/>
            <a:ext cx="9144000" cy="11541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_tradnl" sz="900" b="0" i="0" u="none" strike="noStrike" cap="none" normalizeH="0" baseline="0" dirty="0" smtClean="0">
              <a:ln>
                <a:noFill/>
              </a:ln>
              <a:effectLst/>
              <a:latin typeface="Arial Rounded MT Bold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Es el </a:t>
            </a: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aprendizaje colaborativo </a:t>
            </a: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donde las </a:t>
            </a: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Redes Sociales </a:t>
            </a: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constituyen el espacio común en el que compartir proyectos e iniciativas, comunicar experiencias y recibir apoyos, respuestas, comentarios.</a:t>
            </a:r>
            <a:endParaRPr kumimoji="0" lang="es-ES_tradnl" sz="2000" b="0" i="0" u="none" strike="noStrike" cap="none" normalizeH="0" baseline="0" dirty="0" smtClean="0">
              <a:ln>
                <a:noFill/>
              </a:ln>
              <a:effectLst/>
              <a:latin typeface="Arial Rounded MT Bold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1"/>
          <p:cNvSpPr>
            <a:spLocks noChangeArrowheads="1"/>
          </p:cNvSpPr>
          <p:nvPr/>
        </p:nvSpPr>
        <p:spPr bwMode="auto">
          <a:xfrm>
            <a:off x="323528" y="980728"/>
            <a:ext cx="8064896" cy="4583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El proceso de reflexión que nos lleva a </a:t>
            </a: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identificar</a:t>
            </a: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 las herramientas que utilizamos, las personas con las que nos relacionamos, los lugares en los que lo hacemos… todo ello </a:t>
            </a: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clasificado </a:t>
            </a: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en función del interés que tiene cada uno/a para nosotros constituye nuestro </a:t>
            </a:r>
          </a:p>
          <a:p>
            <a:pPr marL="0" marR="0" lvl="0" indent="0" algn="l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_tradnl" sz="2000" dirty="0" smtClean="0">
              <a:latin typeface="Arial Rounded MT Bold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9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PLE</a:t>
            </a:r>
          </a:p>
          <a:p>
            <a:pPr marL="0" marR="0" lvl="0" indent="0" algn="l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_tradnl" sz="2000" dirty="0" smtClean="0">
              <a:latin typeface="Arial Rounded MT Bold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 (entorno personal de aprendizaje)</a:t>
            </a:r>
            <a:endParaRPr kumimoji="0" lang="es-ES_tradn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51520" y="260648"/>
            <a:ext cx="5400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dirty="0" smtClean="0">
                <a:latin typeface="Arial Rounded MT Bold" pitchFamily="34" charset="0"/>
              </a:rPr>
              <a:t>Un </a:t>
            </a:r>
            <a:r>
              <a:rPr lang="es-ES_tradnl" sz="3200" dirty="0" smtClean="0">
                <a:solidFill>
                  <a:srgbClr val="FF0000"/>
                </a:solidFill>
                <a:latin typeface="Arial Rounded MT Bold" pitchFamily="34" charset="0"/>
              </a:rPr>
              <a:t>PLE</a:t>
            </a:r>
            <a:r>
              <a:rPr lang="es-ES_tradnl" sz="3200" dirty="0" smtClean="0">
                <a:latin typeface="Arial Rounded MT Bold" pitchFamily="34" charset="0"/>
              </a:rPr>
              <a:t> hace 100 años estaría constituido por el aula, el cuaderno, los lápices, el profesor… </a:t>
            </a:r>
            <a:endParaRPr lang="es-ES" sz="3200" dirty="0">
              <a:latin typeface="Arial Rounded MT Bold" pitchFamily="34" charset="0"/>
            </a:endParaRPr>
          </a:p>
        </p:txBody>
      </p:sp>
      <p:pic>
        <p:nvPicPr>
          <p:cNvPr id="3" name="2 Imagen" descr="e12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467544" y="2780928"/>
            <a:ext cx="4427984" cy="3192281"/>
          </a:xfrm>
          <a:prstGeom prst="rect">
            <a:avLst/>
          </a:prstGeom>
        </p:spPr>
      </p:pic>
      <p:pic>
        <p:nvPicPr>
          <p:cNvPr id="4" name="3 Imagen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692696"/>
            <a:ext cx="3238500" cy="2381250"/>
          </a:xfrm>
          <a:prstGeom prst="rect">
            <a:avLst/>
          </a:prstGeom>
        </p:spPr>
      </p:pic>
      <p:pic>
        <p:nvPicPr>
          <p:cNvPr id="5" name="4 Imagen" descr="libros_de_texto_antiguos.jpg"/>
          <p:cNvPicPr>
            <a:picLocks noChangeAspect="1"/>
          </p:cNvPicPr>
          <p:nvPr/>
        </p:nvPicPr>
        <p:blipFill>
          <a:blip r:embed="rId4" cstate="print">
            <a:grayscl/>
          </a:blip>
          <a:stretch>
            <a:fillRect/>
          </a:stretch>
        </p:blipFill>
        <p:spPr>
          <a:xfrm>
            <a:off x="5580112" y="3645024"/>
            <a:ext cx="3247652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3379888408_7471781802_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95046" y="476672"/>
            <a:ext cx="6048954" cy="5949280"/>
          </a:xfrm>
          <a:prstGeom prst="rect">
            <a:avLst/>
          </a:prstGeom>
        </p:spPr>
      </p:pic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251520" y="1772816"/>
            <a:ext cx="3168352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_tradnl" sz="2000" dirty="0" smtClean="0"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E</a:t>
            </a: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n el </a:t>
            </a: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PLE</a:t>
            </a: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 del maestro 2.0 y del aprendiz 2.0 Internet se hace protagonista a través de las múltiples herramientas que nos ofrece</a:t>
            </a:r>
            <a:r>
              <a:rPr kumimoji="0" lang="es-ES_tradnl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s-ES_tradnl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23528" y="260648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000" dirty="0" smtClean="0">
                <a:latin typeface="Arial Rounded MT Bold" pitchFamily="34" charset="0"/>
              </a:rPr>
              <a:t>Nuestro PLE </a:t>
            </a:r>
            <a:r>
              <a:rPr lang="es-ES_tradnl" sz="2000" dirty="0" smtClean="0">
                <a:solidFill>
                  <a:srgbClr val="FF0000"/>
                </a:solidFill>
                <a:latin typeface="Arial Rounded MT Bold" pitchFamily="34" charset="0"/>
              </a:rPr>
              <a:t>va cambiando </a:t>
            </a:r>
            <a:r>
              <a:rPr lang="es-ES_tradnl" sz="2000" dirty="0" smtClean="0">
                <a:latin typeface="Arial Rounded MT Bold" pitchFamily="34" charset="0"/>
              </a:rPr>
              <a:t>a medida que aprendemos. </a:t>
            </a:r>
            <a:endParaRPr lang="es-ES_tradnl" sz="2000" dirty="0" smtClean="0">
              <a:latin typeface="Arial Rounded MT Bold" pitchFamily="34" charset="0"/>
            </a:endParaRPr>
          </a:p>
          <a:p>
            <a:r>
              <a:rPr lang="es-ES_tradnl" sz="2000" dirty="0" smtClean="0">
                <a:latin typeface="Arial Rounded MT Bold" pitchFamily="34" charset="0"/>
              </a:rPr>
              <a:t>Habrá </a:t>
            </a:r>
            <a:r>
              <a:rPr lang="es-ES_tradnl" sz="2000" dirty="0" smtClean="0">
                <a:latin typeface="Arial Rounded MT Bold" pitchFamily="34" charset="0"/>
              </a:rPr>
              <a:t>herramientas imprescindibles hoy para nosotros que sean sustituidas por otras que nos dan mejores prestaciones mañana. </a:t>
            </a:r>
            <a:endParaRPr lang="es-ES" sz="2000" dirty="0">
              <a:latin typeface="Arial Rounded MT Bold" pitchFamily="34" charset="0"/>
            </a:endParaRPr>
          </a:p>
        </p:txBody>
      </p:sp>
      <p:pic>
        <p:nvPicPr>
          <p:cNvPr id="3" name="2 Imagen" descr="grafico-open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1349039"/>
            <a:ext cx="5760640" cy="55089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positiv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395536" y="260648"/>
            <a:ext cx="7920880" cy="210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400" dirty="0" smtClean="0">
                <a:solidFill>
                  <a:schemeClr val="bg1"/>
                </a:solidFill>
                <a:latin typeface="Arial Rounded MT Bold" pitchFamily="34" charset="0"/>
              </a:rPr>
              <a:t>Es </a:t>
            </a:r>
            <a:r>
              <a:rPr lang="es-ES_tradnl" sz="2400" dirty="0" smtClean="0">
                <a:solidFill>
                  <a:schemeClr val="bg1"/>
                </a:solidFill>
                <a:latin typeface="Arial Rounded MT Bold" pitchFamily="34" charset="0"/>
              </a:rPr>
              <a:t>cuestión de </a:t>
            </a:r>
            <a:r>
              <a:rPr lang="es-ES_tradnl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actitud</a:t>
            </a:r>
            <a:r>
              <a:rPr lang="es-ES_tradnl" sz="2400" dirty="0" smtClean="0">
                <a:solidFill>
                  <a:schemeClr val="bg1"/>
                </a:solidFill>
                <a:latin typeface="Arial Rounded MT Bold" pitchFamily="34" charset="0"/>
              </a:rPr>
              <a:t>.</a:t>
            </a:r>
          </a:p>
          <a:p>
            <a:endParaRPr lang="es-ES_tradnl" sz="1050" dirty="0" smtClean="0">
              <a:solidFill>
                <a:schemeClr val="bg1"/>
              </a:solidFill>
              <a:latin typeface="Arial Rounded MT Bold" pitchFamily="34" charset="0"/>
            </a:endParaRPr>
          </a:p>
          <a:p>
            <a:r>
              <a:rPr lang="es-ES_tradnl" sz="2400" dirty="0" smtClean="0">
                <a:solidFill>
                  <a:schemeClr val="bg1"/>
                </a:solidFill>
                <a:latin typeface="Arial Rounded MT Bold" pitchFamily="34" charset="0"/>
              </a:rPr>
              <a:t>Nuestra </a:t>
            </a:r>
            <a:r>
              <a:rPr lang="es-ES_tradnl" sz="2400" dirty="0" smtClean="0">
                <a:solidFill>
                  <a:schemeClr val="bg1"/>
                </a:solidFill>
                <a:latin typeface="Arial Rounded MT Bold" pitchFamily="34" charset="0"/>
              </a:rPr>
              <a:t>actitud hacia el aprendizaje (experimentado antes que nada en nosotros mismos) es la que nos llevará al </a:t>
            </a:r>
            <a:r>
              <a:rPr lang="es-ES_tradnl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cambio metodológico </a:t>
            </a:r>
            <a:r>
              <a:rPr lang="es-ES_tradnl" sz="2400" dirty="0" smtClean="0">
                <a:solidFill>
                  <a:schemeClr val="bg1"/>
                </a:solidFill>
                <a:latin typeface="Arial Rounded MT Bold" pitchFamily="34" charset="0"/>
              </a:rPr>
              <a:t>que propone la escuela 2.0</a:t>
            </a:r>
            <a:endParaRPr lang="es-ES" sz="24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51520" y="188640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000" dirty="0" smtClean="0">
                <a:latin typeface="Arial Rounded MT Bold" pitchFamily="34" charset="0"/>
              </a:rPr>
              <a:t>Si </a:t>
            </a:r>
            <a:r>
              <a:rPr lang="es-ES_tradnl" sz="2000" dirty="0" smtClean="0">
                <a:solidFill>
                  <a:srgbClr val="FF0000"/>
                </a:solidFill>
                <a:latin typeface="Arial Rounded MT Bold" pitchFamily="34" charset="0"/>
              </a:rPr>
              <a:t>aprendemos a aprender </a:t>
            </a:r>
            <a:r>
              <a:rPr lang="es-ES_tradnl" sz="2000" dirty="0" smtClean="0">
                <a:latin typeface="Arial Rounded MT Bold" pitchFamily="34" charset="0"/>
              </a:rPr>
              <a:t>en colaboración, contribuyendo a la creación de conocimiento, apoyados en personas que nos “apadrinen” y nos enseñen el camino, </a:t>
            </a:r>
            <a:r>
              <a:rPr lang="es-ES_tradnl" sz="2000" dirty="0" smtClean="0">
                <a:solidFill>
                  <a:srgbClr val="FF0000"/>
                </a:solidFill>
                <a:latin typeface="Arial Rounded MT Bold" pitchFamily="34" charset="0"/>
              </a:rPr>
              <a:t>enseñaremos a aprender </a:t>
            </a:r>
            <a:r>
              <a:rPr lang="es-ES_tradnl" sz="2000" dirty="0" smtClean="0">
                <a:latin typeface="Arial Rounded MT Bold" pitchFamily="34" charset="0"/>
              </a:rPr>
              <a:t>de la misma forma. </a:t>
            </a:r>
            <a:endParaRPr lang="es-ES" sz="2000" dirty="0">
              <a:latin typeface="Arial Rounded MT Bold" pitchFamily="34" charset="0"/>
            </a:endParaRPr>
          </a:p>
        </p:txBody>
      </p:sp>
      <p:pic>
        <p:nvPicPr>
          <p:cNvPr id="3" name="2 Imagen" descr="send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00808"/>
            <a:ext cx="9154016" cy="5157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senderismo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"/>
            <a:ext cx="9144000" cy="6858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611560" y="260648"/>
            <a:ext cx="74888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000" dirty="0" smtClean="0">
                <a:solidFill>
                  <a:schemeClr val="bg1"/>
                </a:solidFill>
                <a:latin typeface="Arial Rounded MT Bold" pitchFamily="34" charset="0"/>
              </a:rPr>
              <a:t>Seamos </a:t>
            </a:r>
            <a:r>
              <a:rPr lang="es-ES_tradnl" sz="2000" dirty="0" smtClean="0">
                <a:solidFill>
                  <a:schemeClr val="bg1"/>
                </a:solidFill>
                <a:latin typeface="Arial Rounded MT Bold" pitchFamily="34" charset="0"/>
              </a:rPr>
              <a:t>pues aprendices 2.0 para convertirnos después en guías que conocen el camino y que hablan el mismo lenguaje que aquellos a los que deben acompañar</a:t>
            </a:r>
            <a:endParaRPr lang="es-ES" sz="20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907704" y="0"/>
            <a:ext cx="50524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8000" dirty="0" smtClean="0">
                <a:solidFill>
                  <a:srgbClr val="FF0000"/>
                </a:solidFill>
                <a:latin typeface="Arial Rounded MT Bold" pitchFamily="34" charset="0"/>
              </a:rPr>
              <a:t>¿Nuevas?</a:t>
            </a:r>
            <a:endParaRPr lang="es-ES" sz="80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pic>
        <p:nvPicPr>
          <p:cNvPr id="7" name="6 Imagen" descr="Las_nuevas_tecnologias_jramonel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051720" y="1988840"/>
            <a:ext cx="496437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s-ES_tradnl" dirty="0" smtClean="0"/>
          </a:p>
          <a:p>
            <a:pPr algn="ctr"/>
            <a:r>
              <a:rPr lang="es-ES_tradnl" sz="6000" b="1" dirty="0" smtClean="0">
                <a:latin typeface="Arial Rounded MT Bold" pitchFamily="34" charset="0"/>
              </a:rPr>
              <a:t>Seamos </a:t>
            </a:r>
          </a:p>
          <a:p>
            <a:pPr algn="ctr"/>
            <a:r>
              <a:rPr lang="es-ES_tradnl" sz="6000" b="1" dirty="0" smtClean="0">
                <a:latin typeface="Arial Rounded MT Bold" pitchFamily="34" charset="0"/>
              </a:rPr>
              <a:t>Maestros </a:t>
            </a:r>
            <a:r>
              <a:rPr lang="es-ES_tradnl" sz="6000" b="1" dirty="0" smtClean="0">
                <a:solidFill>
                  <a:srgbClr val="FF0000"/>
                </a:solidFill>
                <a:latin typeface="Arial Rounded MT Bold" pitchFamily="34" charset="0"/>
              </a:rPr>
              <a:t>2.0</a:t>
            </a:r>
            <a:endParaRPr lang="es-ES" sz="6000" b="1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5" name="2 Imagen" descr="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341438"/>
            <a:ext cx="80962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4 Imagen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6021388"/>
            <a:ext cx="1439863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2 Imagen" descr="arrob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0"/>
            <a:ext cx="5292080" cy="531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4 CuadroTexto"/>
          <p:cNvSpPr txBox="1">
            <a:spLocks noChangeArrowheads="1"/>
          </p:cNvSpPr>
          <p:nvPr/>
        </p:nvSpPr>
        <p:spPr bwMode="auto">
          <a:xfrm>
            <a:off x="395288" y="4797425"/>
            <a:ext cx="84317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dirty="0">
                <a:latin typeface="+mn-lt"/>
                <a:cs typeface="Arial" pitchFamily="34" charset="0"/>
              </a:rPr>
              <a:t>Presentación creada por </a:t>
            </a:r>
            <a:r>
              <a:rPr lang="es-ES_tradnl" dirty="0">
                <a:solidFill>
                  <a:srgbClr val="FF0000"/>
                </a:solidFill>
                <a:latin typeface="+mn-lt"/>
                <a:cs typeface="Arial" pitchFamily="34" charset="0"/>
              </a:rPr>
              <a:t>Carmen </a:t>
            </a:r>
            <a:r>
              <a:rPr lang="es-ES_tradnl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González. </a:t>
            </a:r>
            <a:r>
              <a:rPr lang="es-ES_tradnl" dirty="0" smtClean="0">
                <a:latin typeface="+mn-lt"/>
                <a:cs typeface="Arial" pitchFamily="34" charset="0"/>
              </a:rPr>
              <a:t>@</a:t>
            </a:r>
            <a:r>
              <a:rPr lang="es-ES_tradnl" dirty="0" err="1" smtClean="0">
                <a:latin typeface="+mn-lt"/>
                <a:cs typeface="Arial" pitchFamily="34" charset="0"/>
              </a:rPr>
              <a:t>flosflorum</a:t>
            </a:r>
            <a:r>
              <a:rPr lang="es-ES_tradnl" dirty="0" smtClean="0">
                <a:latin typeface="+mn-lt"/>
                <a:cs typeface="Arial" pitchFamily="34" charset="0"/>
              </a:rPr>
              <a:t> </a:t>
            </a:r>
            <a:r>
              <a:rPr lang="es-ES_tradnl" dirty="0" smtClean="0">
                <a:solidFill>
                  <a:srgbClr val="FF0000"/>
                </a:solidFill>
                <a:latin typeface="+mn-lt"/>
                <a:cs typeface="Arial" pitchFamily="34" charset="0"/>
                <a:hlinkClick r:id="rId3"/>
              </a:rPr>
              <a:t>http://unatizaytu.blogspot.com</a:t>
            </a:r>
            <a:endParaRPr lang="es-ES_tradnl" dirty="0">
              <a:solidFill>
                <a:srgbClr val="FF0000"/>
              </a:solidFill>
              <a:latin typeface="+mn-lt"/>
              <a:cs typeface="Arial" pitchFamily="34" charset="0"/>
            </a:endParaRPr>
          </a:p>
          <a:p>
            <a:pPr>
              <a:defRPr/>
            </a:pPr>
            <a:endParaRPr lang="es-ES" dirty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65541" name="5 CuadroTexto"/>
          <p:cNvSpPr txBox="1">
            <a:spLocks noChangeArrowheads="1"/>
          </p:cNvSpPr>
          <p:nvPr/>
        </p:nvSpPr>
        <p:spPr bwMode="auto">
          <a:xfrm>
            <a:off x="468313" y="5157788"/>
            <a:ext cx="59753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s-ES_tradnl" sz="1100" dirty="0">
                <a:latin typeface="+mn-lt"/>
                <a:cs typeface="Arial" pitchFamily="34" charset="0"/>
              </a:rPr>
              <a:t>Las imágenes han sido obtenidas de diferentes páginas web. </a:t>
            </a:r>
          </a:p>
          <a:p>
            <a:pPr>
              <a:defRPr/>
            </a:pPr>
            <a:r>
              <a:rPr lang="es-ES_tradnl" sz="1100" dirty="0">
                <a:latin typeface="+mn-lt"/>
                <a:cs typeface="Arial" pitchFamily="34" charset="0"/>
              </a:rPr>
              <a:t>Dada la gran diversidad de webs que existen es difícil saber la autoría de las mismas</a:t>
            </a:r>
          </a:p>
          <a:p>
            <a:pPr>
              <a:defRPr/>
            </a:pPr>
            <a:r>
              <a:rPr lang="es-ES_tradnl" sz="1100" dirty="0">
                <a:latin typeface="+mn-lt"/>
                <a:cs typeface="Arial" pitchFamily="34" charset="0"/>
              </a:rPr>
              <a:t>No obstante, si los autores desean su reconocimiento o eliminación, no tienen más que indicarlo.</a:t>
            </a:r>
            <a:endParaRPr lang="es-ES" sz="1100" dirty="0">
              <a:latin typeface="+mn-lt"/>
              <a:cs typeface="Arial" pitchFamily="34" charset="0"/>
            </a:endParaRPr>
          </a:p>
        </p:txBody>
      </p:sp>
      <p:sp>
        <p:nvSpPr>
          <p:cNvPr id="65542" name="6 CuadroTexto"/>
          <p:cNvSpPr txBox="1">
            <a:spLocks noChangeArrowheads="1"/>
          </p:cNvSpPr>
          <p:nvPr/>
        </p:nvSpPr>
        <p:spPr bwMode="auto">
          <a:xfrm>
            <a:off x="1619250" y="5949950"/>
            <a:ext cx="316865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s-ES_tradnl" sz="1100" dirty="0">
                <a:solidFill>
                  <a:srgbClr val="FF0000"/>
                </a:solidFill>
                <a:latin typeface="+mn-lt"/>
                <a:cs typeface="Arial" pitchFamily="34" charset="0"/>
              </a:rPr>
              <a:t>Reconocimiento- </a:t>
            </a:r>
            <a:r>
              <a:rPr lang="es-ES_tradnl" sz="1100" dirty="0" err="1">
                <a:solidFill>
                  <a:srgbClr val="FF0000"/>
                </a:solidFill>
                <a:latin typeface="+mn-lt"/>
                <a:cs typeface="Arial" pitchFamily="34" charset="0"/>
              </a:rPr>
              <a:t>NoComercial</a:t>
            </a:r>
            <a:r>
              <a:rPr lang="es-ES_tradnl" sz="1100" dirty="0">
                <a:solidFill>
                  <a:srgbClr val="FF0000"/>
                </a:solidFill>
                <a:latin typeface="+mn-lt"/>
                <a:cs typeface="Arial" pitchFamily="34" charset="0"/>
              </a:rPr>
              <a:t>. </a:t>
            </a:r>
            <a:r>
              <a:rPr lang="es-ES_tradnl" sz="1100" dirty="0" err="1">
                <a:solidFill>
                  <a:srgbClr val="FF0000"/>
                </a:solidFill>
                <a:latin typeface="+mn-lt"/>
                <a:cs typeface="Arial" pitchFamily="34" charset="0"/>
              </a:rPr>
              <a:t>CompartirIgual</a:t>
            </a:r>
            <a:r>
              <a:rPr lang="es-ES_tradnl" sz="1100" dirty="0">
                <a:solidFill>
                  <a:srgbClr val="FF0000"/>
                </a:solidFill>
                <a:latin typeface="+mn-lt"/>
                <a:cs typeface="Arial" pitchFamily="34" charset="0"/>
              </a:rPr>
              <a:t>. </a:t>
            </a:r>
          </a:p>
          <a:p>
            <a:pPr>
              <a:defRPr/>
            </a:pPr>
            <a:r>
              <a:rPr lang="es-ES_tradnl" sz="1100" dirty="0">
                <a:solidFill>
                  <a:srgbClr val="FF0000"/>
                </a:solidFill>
                <a:latin typeface="+mn-lt"/>
                <a:cs typeface="Arial" pitchFamily="34" charset="0"/>
              </a:rPr>
              <a:t> </a:t>
            </a:r>
            <a:r>
              <a:rPr lang="es-ES_tradnl" sz="1100" dirty="0">
                <a:latin typeface="+mn-lt"/>
                <a:cs typeface="Arial" pitchFamily="34" charset="0"/>
              </a:rPr>
              <a:t>(</a:t>
            </a:r>
            <a:r>
              <a:rPr lang="es-ES_tradnl" sz="1100" dirty="0" err="1">
                <a:latin typeface="+mn-lt"/>
                <a:cs typeface="Arial" pitchFamily="34" charset="0"/>
              </a:rPr>
              <a:t>by-nc-sa</a:t>
            </a:r>
            <a:r>
              <a:rPr lang="es-ES_tradnl" sz="1100" dirty="0">
                <a:latin typeface="+mn-lt"/>
                <a:cs typeface="Arial" pitchFamily="34" charset="0"/>
              </a:rPr>
              <a:t>)</a:t>
            </a:r>
            <a:endParaRPr lang="es-ES" sz="1100" dirty="0">
              <a:latin typeface="+mn-lt"/>
              <a:cs typeface="Arial" pitchFamily="34" charset="0"/>
            </a:endParaRPr>
          </a:p>
        </p:txBody>
      </p:sp>
      <p:pic>
        <p:nvPicPr>
          <p:cNvPr id="65543" name="8 Imagen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6021388"/>
            <a:ext cx="9842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4" name="9 CuadroTexto"/>
          <p:cNvSpPr txBox="1">
            <a:spLocks noChangeArrowheads="1"/>
          </p:cNvSpPr>
          <p:nvPr/>
        </p:nvSpPr>
        <p:spPr bwMode="auto">
          <a:xfrm>
            <a:off x="539750" y="5732463"/>
            <a:ext cx="17589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1100" dirty="0">
                <a:latin typeface="+mn-lt"/>
                <a:cs typeface="Arial" pitchFamily="34" charset="0"/>
              </a:rPr>
              <a:t>Documento licenciado bajo</a:t>
            </a:r>
            <a:endParaRPr lang="es-ES" sz="1100" dirty="0"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hotmail2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26479"/>
            <a:ext cx="9144000" cy="5005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N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634110" cy="410834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4052542" y="836712"/>
            <a:ext cx="509145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000" dirty="0" smtClean="0">
                <a:latin typeface="Arial Rounded MT Bold" pitchFamily="34" charset="0"/>
              </a:rPr>
              <a:t>“Lo nuevo” </a:t>
            </a:r>
          </a:p>
          <a:p>
            <a:r>
              <a:rPr lang="es-ES_tradnl" sz="4000" dirty="0" smtClean="0">
                <a:latin typeface="Arial Rounded MT Bold" pitchFamily="34" charset="0"/>
              </a:rPr>
              <a:t>sólo lo es un tiempo</a:t>
            </a:r>
            <a:endParaRPr lang="es-ES" sz="4000" dirty="0">
              <a:latin typeface="Arial Rounded MT Bold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95809" y="4077072"/>
            <a:ext cx="884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>
                <a:latin typeface="Arial Rounded MT Bold" pitchFamily="34" charset="0"/>
              </a:rPr>
              <a:t>Seguimos llamando </a:t>
            </a:r>
            <a:r>
              <a:rPr lang="es-ES_tradnl" b="1" dirty="0" smtClean="0">
                <a:solidFill>
                  <a:srgbClr val="FF0000"/>
                </a:solidFill>
                <a:latin typeface="Arial Rounded MT Bold" pitchFamily="34" charset="0"/>
              </a:rPr>
              <a:t>Nuevas Tecnologías </a:t>
            </a:r>
            <a:r>
              <a:rPr lang="es-ES_tradnl" dirty="0" smtClean="0">
                <a:latin typeface="Arial Rounded MT Bold" pitchFamily="34" charset="0"/>
              </a:rPr>
              <a:t>a algunas que tienen más de 20 años</a:t>
            </a:r>
            <a:endParaRPr lang="es-ES" dirty="0">
              <a:latin typeface="Arial Rounded MT Bold" pitchFamily="34" charset="0"/>
            </a:endParaRPr>
          </a:p>
        </p:txBody>
      </p:sp>
      <p:pic>
        <p:nvPicPr>
          <p:cNvPr id="5" name="4 Imagen" descr="LOGO WOR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797152"/>
            <a:ext cx="1700808" cy="1700808"/>
          </a:xfrm>
          <a:prstGeom prst="rect">
            <a:avLst/>
          </a:prstGeom>
        </p:spPr>
      </p:pic>
      <p:pic>
        <p:nvPicPr>
          <p:cNvPr id="6" name="5 Imagen" descr="logo_powerpoin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4797152"/>
            <a:ext cx="3583961" cy="1484784"/>
          </a:xfrm>
          <a:prstGeom prst="rect">
            <a:avLst/>
          </a:prstGeom>
        </p:spPr>
      </p:pic>
      <p:pic>
        <p:nvPicPr>
          <p:cNvPr id="7" name="6 Imagen" descr="logo-hotmai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4725144"/>
            <a:ext cx="2771800" cy="1823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883702" y="350658"/>
            <a:ext cx="34946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400" dirty="0" smtClean="0">
                <a:latin typeface="Arial Rounded MT Bold" pitchFamily="34" charset="0"/>
              </a:rPr>
              <a:t>Tecnologías</a:t>
            </a:r>
            <a:endParaRPr lang="es-ES" sz="4400" dirty="0">
              <a:latin typeface="Arial Rounded MT Bold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395536" y="5949280"/>
            <a:ext cx="48749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>
                <a:latin typeface="Arial Rounded MT Bold" pitchFamily="34" charset="0"/>
              </a:rPr>
              <a:t>La evolución de la </a:t>
            </a:r>
            <a:r>
              <a:rPr lang="es-ES_tradnl" dirty="0" smtClean="0">
                <a:solidFill>
                  <a:srgbClr val="FF0000"/>
                </a:solidFill>
                <a:latin typeface="Arial Rounded MT Bold" pitchFamily="34" charset="0"/>
              </a:rPr>
              <a:t>Tecnología </a:t>
            </a:r>
          </a:p>
          <a:p>
            <a:r>
              <a:rPr lang="es-ES_tradnl" dirty="0" smtClean="0">
                <a:latin typeface="Arial Rounded MT Bold" pitchFamily="34" charset="0"/>
              </a:rPr>
              <a:t>ha marcado el </a:t>
            </a:r>
            <a:r>
              <a:rPr lang="es-ES_tradnl" dirty="0" smtClean="0">
                <a:solidFill>
                  <a:srgbClr val="FF0000"/>
                </a:solidFill>
                <a:latin typeface="Arial Rounded MT Bold" pitchFamily="34" charset="0"/>
              </a:rPr>
              <a:t>desarrollo</a:t>
            </a:r>
            <a:r>
              <a:rPr lang="es-ES_tradnl" dirty="0" smtClean="0">
                <a:latin typeface="Arial Rounded MT Bold" pitchFamily="34" charset="0"/>
              </a:rPr>
              <a:t> de la humanidad</a:t>
            </a:r>
            <a:endParaRPr lang="es-ES" dirty="0">
              <a:latin typeface="Arial Rounded MT Bold" pitchFamily="34" charset="0"/>
            </a:endParaRPr>
          </a:p>
        </p:txBody>
      </p:sp>
      <p:pic>
        <p:nvPicPr>
          <p:cNvPr id="5" name="4 Imagen" descr="arrow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196752"/>
            <a:ext cx="2264809" cy="1600572"/>
          </a:xfrm>
          <a:prstGeom prst="rect">
            <a:avLst/>
          </a:prstGeom>
        </p:spPr>
      </p:pic>
      <p:pic>
        <p:nvPicPr>
          <p:cNvPr id="7" name="6 Imagen" descr="LEONAR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195908"/>
            <a:ext cx="3549690" cy="4725988"/>
          </a:xfrm>
          <a:prstGeom prst="rect">
            <a:avLst/>
          </a:prstGeom>
        </p:spPr>
      </p:pic>
      <p:pic>
        <p:nvPicPr>
          <p:cNvPr id="8" name="7 Imagen" descr="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2996952"/>
            <a:ext cx="2780460" cy="2636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cambio-tecnologico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3 Imagen" descr="evoluc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328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46305"/>
            <a:ext cx="9144000" cy="7150609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s-ES_tradnl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La evolución de la Tecnología </a:t>
            </a:r>
          </a:p>
          <a:p>
            <a:r>
              <a:rPr lang="es-ES_tradnl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ha marcado el desarrollo de la humanidad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comunicac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43046"/>
            <a:ext cx="7380312" cy="6014954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3816323" y="404664"/>
            <a:ext cx="532767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400" dirty="0" smtClean="0">
                <a:latin typeface="Arial Rounded MT Bold" pitchFamily="34" charset="0"/>
              </a:rPr>
              <a:t>Tecnologías </a:t>
            </a:r>
          </a:p>
          <a:p>
            <a:r>
              <a:rPr lang="es-ES_tradnl" sz="4400" dirty="0" smtClean="0">
                <a:latin typeface="Arial Rounded MT Bold" pitchFamily="34" charset="0"/>
              </a:rPr>
              <a:t>de la Información</a:t>
            </a:r>
          </a:p>
          <a:p>
            <a:r>
              <a:rPr lang="es-ES_tradnl" sz="4400" dirty="0" smtClean="0">
                <a:latin typeface="Arial Rounded MT Bold" pitchFamily="34" charset="0"/>
              </a:rPr>
              <a:t> y la Comunicación</a:t>
            </a:r>
            <a:endParaRPr lang="es-ES" sz="44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keefe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1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0" y="5733257"/>
            <a:ext cx="9144000" cy="153888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es-ES_tradnl" sz="2400" dirty="0" smtClean="0">
              <a:latin typeface="Arial Rounded MT Bold" pitchFamily="34" charset="0"/>
            </a:endParaRPr>
          </a:p>
          <a:p>
            <a:r>
              <a:rPr lang="es-ES_tradnl" sz="2300" dirty="0" smtClean="0">
                <a:solidFill>
                  <a:schemeClr val="bg1"/>
                </a:solidFill>
                <a:latin typeface="Arial Rounded MT Bold" pitchFamily="34" charset="0"/>
              </a:rPr>
              <a:t>La evolución de las TIC </a:t>
            </a:r>
            <a:r>
              <a:rPr lang="es-ES_tradnl" sz="2300" dirty="0" smtClean="0">
                <a:solidFill>
                  <a:schemeClr val="bg1"/>
                </a:solidFill>
                <a:latin typeface="Arial Rounded MT Bold" pitchFamily="34" charset="0"/>
              </a:rPr>
              <a:t>permite mejorar la comunicación</a:t>
            </a:r>
          </a:p>
          <a:p>
            <a:endParaRPr lang="es-ES_tradnl" sz="2300" dirty="0" smtClean="0">
              <a:solidFill>
                <a:schemeClr val="bg1"/>
              </a:solidFill>
              <a:latin typeface="Arial Rounded MT Bold" pitchFamily="34" charset="0"/>
            </a:endParaRPr>
          </a:p>
          <a:p>
            <a:endParaRPr lang="es-ES" sz="24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1520" y="764704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dirty="0" smtClean="0">
                <a:latin typeface="Arial Rounded MT Bold" pitchFamily="34" charset="0"/>
              </a:rPr>
              <a:t>De las TIC: las tecnologías que facilitan el aprendizaje, la creación y difusión del conocimiento son las</a:t>
            </a:r>
            <a:endParaRPr lang="es-ES" sz="3200" dirty="0">
              <a:latin typeface="Arial Rounded MT Bold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987824" y="2924944"/>
            <a:ext cx="2664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9600" dirty="0" smtClean="0">
                <a:latin typeface="Arial Rounded MT Bold" pitchFamily="34" charset="0"/>
              </a:rPr>
              <a:t>TAC</a:t>
            </a:r>
            <a:endParaRPr lang="es-ES" sz="9600" dirty="0">
              <a:latin typeface="Arial Rounded MT Bold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39552" y="4365104"/>
            <a:ext cx="81455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5400" dirty="0" smtClean="0">
                <a:solidFill>
                  <a:srgbClr val="FF0000"/>
                </a:solidFill>
                <a:latin typeface="Arial Rounded MT Bold" pitchFamily="34" charset="0"/>
              </a:rPr>
              <a:t>T</a:t>
            </a:r>
            <a:r>
              <a:rPr lang="es-ES_tradnl" sz="2400" dirty="0" smtClean="0">
                <a:latin typeface="Arial Rounded MT Bold" pitchFamily="34" charset="0"/>
              </a:rPr>
              <a:t>ecnologías del </a:t>
            </a:r>
            <a:r>
              <a:rPr lang="es-ES_tradnl" sz="5400" dirty="0" smtClean="0">
                <a:solidFill>
                  <a:srgbClr val="FF0000"/>
                </a:solidFill>
                <a:latin typeface="Arial Rounded MT Bold" pitchFamily="34" charset="0"/>
              </a:rPr>
              <a:t>A</a:t>
            </a:r>
            <a:r>
              <a:rPr lang="es-ES_tradnl" sz="2400" dirty="0" smtClean="0">
                <a:latin typeface="Arial Rounded MT Bold" pitchFamily="34" charset="0"/>
              </a:rPr>
              <a:t>prendizaje y del </a:t>
            </a:r>
            <a:r>
              <a:rPr lang="es-ES_tradnl" sz="5400" dirty="0" smtClean="0">
                <a:solidFill>
                  <a:srgbClr val="FF0000"/>
                </a:solidFill>
                <a:latin typeface="Arial Rounded MT Bold" pitchFamily="34" charset="0"/>
              </a:rPr>
              <a:t>C</a:t>
            </a:r>
            <a:r>
              <a:rPr lang="es-ES_tradnl" sz="2400" dirty="0" smtClean="0">
                <a:latin typeface="Arial Rounded MT Bold" pitchFamily="34" charset="0"/>
              </a:rPr>
              <a:t>onocimiento</a:t>
            </a:r>
            <a:endParaRPr lang="es-ES" sz="24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roj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0"/>
            <a:ext cx="6120680" cy="6858000"/>
          </a:xfrm>
          <a:prstGeom prst="rect">
            <a:avLst/>
          </a:prstGeom>
        </p:spPr>
      </p:pic>
      <p:pic>
        <p:nvPicPr>
          <p:cNvPr id="2" name="1 Imagen" descr="niña enfadad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0"/>
            <a:ext cx="532859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roj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4704"/>
            <a:ext cx="9144000" cy="3744416"/>
          </a:xfrm>
          <a:prstGeom prst="rect">
            <a:avLst/>
          </a:prstGeom>
        </p:spPr>
      </p:pic>
      <p:pic>
        <p:nvPicPr>
          <p:cNvPr id="2" name="1 Imagen" descr="evolucion_del_libro_bann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80728"/>
            <a:ext cx="9143999" cy="3312368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323528" y="5157192"/>
            <a:ext cx="86104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200" spc="-100" dirty="0" smtClean="0">
                <a:latin typeface="Arial Rounded MT Bold" pitchFamily="34" charset="0"/>
              </a:rPr>
              <a:t>Evolución de las </a:t>
            </a:r>
            <a:r>
              <a:rPr lang="es-ES_tradnl" sz="3600" spc="-100" dirty="0" smtClean="0">
                <a:solidFill>
                  <a:srgbClr val="FF0000"/>
                </a:solidFill>
                <a:latin typeface="Arial Rounded MT Bold" pitchFamily="34" charset="0"/>
              </a:rPr>
              <a:t>T</a:t>
            </a:r>
            <a:r>
              <a:rPr lang="es-ES_tradnl" sz="2200" spc="-100" dirty="0" smtClean="0">
                <a:latin typeface="Arial Rounded MT Bold" pitchFamily="34" charset="0"/>
              </a:rPr>
              <a:t>ecnologías del </a:t>
            </a:r>
            <a:r>
              <a:rPr lang="es-ES_tradnl" sz="3600" spc="-100" dirty="0" smtClean="0">
                <a:solidFill>
                  <a:srgbClr val="FF0000"/>
                </a:solidFill>
                <a:latin typeface="Arial Rounded MT Bold" pitchFamily="34" charset="0"/>
              </a:rPr>
              <a:t>A</a:t>
            </a:r>
            <a:r>
              <a:rPr lang="es-ES_tradnl" sz="2200" spc="-100" dirty="0" smtClean="0">
                <a:latin typeface="Arial Rounded MT Bold" pitchFamily="34" charset="0"/>
              </a:rPr>
              <a:t>prendizaje y del </a:t>
            </a:r>
            <a:r>
              <a:rPr lang="es-ES_tradnl" sz="3600" spc="-100" dirty="0" smtClean="0">
                <a:solidFill>
                  <a:srgbClr val="FF0000"/>
                </a:solidFill>
                <a:latin typeface="Arial Rounded MT Bold" pitchFamily="34" charset="0"/>
              </a:rPr>
              <a:t>C</a:t>
            </a:r>
            <a:r>
              <a:rPr lang="es-ES_tradnl" sz="2200" spc="-100" dirty="0" smtClean="0">
                <a:latin typeface="Arial Rounded MT Bold" pitchFamily="34" charset="0"/>
              </a:rPr>
              <a:t>onocimiento</a:t>
            </a:r>
            <a:endParaRPr lang="es-ES" sz="2200" spc="-1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 descr="lapizsfy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996952"/>
            <a:ext cx="1333500" cy="1333500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0" y="260648"/>
            <a:ext cx="65936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600" dirty="0" smtClean="0">
                <a:latin typeface="Arial Rounded MT Bold" pitchFamily="34" charset="0"/>
              </a:rPr>
              <a:t>Las </a:t>
            </a:r>
            <a:r>
              <a:rPr lang="es-ES_tradnl" sz="3600" dirty="0" smtClean="0">
                <a:solidFill>
                  <a:srgbClr val="FF0000"/>
                </a:solidFill>
                <a:latin typeface="Arial Rounded MT Bold" pitchFamily="34" charset="0"/>
              </a:rPr>
              <a:t>TAC</a:t>
            </a:r>
            <a:r>
              <a:rPr lang="es-ES_tradnl" sz="3600" dirty="0" smtClean="0">
                <a:latin typeface="Arial Rounded MT Bold" pitchFamily="34" charset="0"/>
              </a:rPr>
              <a:t> desarrollan </a:t>
            </a:r>
          </a:p>
          <a:p>
            <a:r>
              <a:rPr lang="es-ES_tradnl" sz="3600" dirty="0" smtClean="0">
                <a:latin typeface="Arial Rounded MT Bold" pitchFamily="34" charset="0"/>
              </a:rPr>
              <a:t>herramientas de aprendizaje</a:t>
            </a:r>
            <a:endParaRPr lang="es-ES" sz="3600" dirty="0">
              <a:latin typeface="Arial Rounded MT Bold" pitchFamily="34" charset="0"/>
            </a:endParaRPr>
          </a:p>
        </p:txBody>
      </p:sp>
      <p:pic>
        <p:nvPicPr>
          <p:cNvPr id="3" name="2 Imagen" descr="01-webqsttrhnt-foto-web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4514154"/>
            <a:ext cx="4820007" cy="2343846"/>
          </a:xfrm>
          <a:prstGeom prst="rect">
            <a:avLst/>
          </a:prstGeom>
        </p:spPr>
      </p:pic>
      <p:pic>
        <p:nvPicPr>
          <p:cNvPr id="4" name="3 Imagen" descr="23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1484784"/>
            <a:ext cx="1946906" cy="1501899"/>
          </a:xfrm>
          <a:prstGeom prst="rect">
            <a:avLst/>
          </a:prstGeom>
        </p:spPr>
      </p:pic>
      <p:pic>
        <p:nvPicPr>
          <p:cNvPr id="5" name="4 Imagen" descr="alfabetizacion-informatic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" y="4581128"/>
            <a:ext cx="2927407" cy="2276872"/>
          </a:xfrm>
          <a:prstGeom prst="rect">
            <a:avLst/>
          </a:prstGeom>
        </p:spPr>
      </p:pic>
      <p:pic>
        <p:nvPicPr>
          <p:cNvPr id="7" name="6 Imagen" descr="defectos-en-el-etiquetado-del-material-escola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556792"/>
            <a:ext cx="2434010" cy="1622673"/>
          </a:xfrm>
          <a:prstGeom prst="rect">
            <a:avLst/>
          </a:prstGeom>
        </p:spPr>
      </p:pic>
      <p:pic>
        <p:nvPicPr>
          <p:cNvPr id="8" name="7 Imagen" descr="gv279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4048" y="2924944"/>
            <a:ext cx="1633984" cy="1633984"/>
          </a:xfrm>
          <a:prstGeom prst="rect">
            <a:avLst/>
          </a:prstGeom>
        </p:spPr>
      </p:pic>
      <p:pic>
        <p:nvPicPr>
          <p:cNvPr id="9" name="8 Imagen" descr="cuaderno-rubio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79712" y="2924944"/>
            <a:ext cx="2520280" cy="1782321"/>
          </a:xfrm>
          <a:prstGeom prst="rect">
            <a:avLst/>
          </a:prstGeom>
        </p:spPr>
      </p:pic>
      <p:pic>
        <p:nvPicPr>
          <p:cNvPr id="11" name="10 Imagen" descr="libros-general-noticias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660232" y="3645024"/>
            <a:ext cx="1931700" cy="2920625"/>
          </a:xfrm>
          <a:prstGeom prst="rect">
            <a:avLst/>
          </a:prstGeom>
        </p:spPr>
      </p:pic>
      <p:pic>
        <p:nvPicPr>
          <p:cNvPr id="12" name="11 Imagen" descr="129758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732240" y="387700"/>
            <a:ext cx="1891282" cy="247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palabr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52736"/>
            <a:ext cx="9144000" cy="4774880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395536" y="404664"/>
            <a:ext cx="84421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>
                <a:latin typeface="Arial Rounded MT Bold" pitchFamily="34" charset="0"/>
              </a:rPr>
              <a:t>El conocimiento se sustenta en la </a:t>
            </a:r>
            <a:r>
              <a:rPr lang="es-ES_tradnl" sz="3200" dirty="0" smtClean="0">
                <a:solidFill>
                  <a:srgbClr val="FF0000"/>
                </a:solidFill>
                <a:latin typeface="Arial Rounded MT Bold" pitchFamily="34" charset="0"/>
              </a:rPr>
              <a:t>palabra</a:t>
            </a:r>
            <a:endParaRPr lang="es-ES" sz="32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83568" y="5805264"/>
            <a:ext cx="78708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 smtClean="0">
                <a:latin typeface="Arial Rounded MT Bold" pitchFamily="34" charset="0"/>
              </a:rPr>
              <a:t>La incorporación de </a:t>
            </a:r>
            <a:r>
              <a:rPr lang="es-ES_tradnl" sz="2400" dirty="0" smtClean="0">
                <a:solidFill>
                  <a:srgbClr val="FF0000"/>
                </a:solidFill>
                <a:latin typeface="Arial Rounded MT Bold" pitchFamily="34" charset="0"/>
              </a:rPr>
              <a:t>herramientas de comunicación</a:t>
            </a:r>
          </a:p>
          <a:p>
            <a:r>
              <a:rPr lang="es-ES_tradnl" sz="2400" dirty="0" smtClean="0">
                <a:latin typeface="Arial Rounded MT Bold" pitchFamily="34" charset="0"/>
              </a:rPr>
              <a:t>Marcarán  etapas de </a:t>
            </a:r>
            <a:r>
              <a:rPr lang="es-ES_tradnl" sz="2400" dirty="0" smtClean="0">
                <a:solidFill>
                  <a:srgbClr val="FF0000"/>
                </a:solidFill>
                <a:latin typeface="Arial Rounded MT Bold" pitchFamily="34" charset="0"/>
              </a:rPr>
              <a:t>aprendizaje</a:t>
            </a:r>
            <a:endParaRPr lang="es-ES" sz="24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etapas_aprendizaj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95387" cy="6858000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467544" y="548680"/>
            <a:ext cx="6222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000" dirty="0" smtClean="0">
                <a:solidFill>
                  <a:schemeClr val="bg1"/>
                </a:solidFill>
                <a:latin typeface="Arial Rounded MT Bold" pitchFamily="34" charset="0"/>
              </a:rPr>
              <a:t>Etapas de aprendizaje…</a:t>
            </a:r>
            <a:endParaRPr lang="es-ES" sz="40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abuelo.nie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72416"/>
            <a:ext cx="9144000" cy="6185584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1" y="0"/>
            <a:ext cx="9156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9600" dirty="0" smtClean="0">
                <a:latin typeface="Arial Rounded MT Bold" pitchFamily="34" charset="0"/>
              </a:rPr>
              <a:t>1</a:t>
            </a:r>
            <a:endParaRPr lang="es-ES" sz="9600" dirty="0">
              <a:latin typeface="Arial Rounded MT Bold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311133" y="5229200"/>
            <a:ext cx="89650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800" dirty="0" smtClean="0"/>
              <a:t>h</a:t>
            </a:r>
            <a:r>
              <a:rPr lang="es-ES_tradnl" sz="4800" dirty="0" smtClean="0">
                <a:solidFill>
                  <a:schemeClr val="bg1"/>
                </a:solidFill>
              </a:rPr>
              <a:t>Herramienta:  </a:t>
            </a:r>
            <a:r>
              <a:rPr lang="es-ES_tradnl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palabra hablada </a:t>
            </a:r>
            <a:endParaRPr lang="es-E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115616" y="260648"/>
            <a:ext cx="45013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800" dirty="0" smtClean="0">
                <a:latin typeface="Arial Rounded MT Bold" pitchFamily="34" charset="0"/>
              </a:rPr>
              <a:t>EL LENGUAJE</a:t>
            </a:r>
            <a:endParaRPr lang="es-ES" sz="4800" dirty="0">
              <a:latin typeface="Arial Rounded MT Bold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283967" y="1340768"/>
            <a:ext cx="48600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dirty="0" smtClean="0">
                <a:latin typeface="Arial Rounded MT Bold" pitchFamily="34" charset="0"/>
              </a:rPr>
              <a:t>Comunicación verbal</a:t>
            </a:r>
            <a:endParaRPr lang="es-ES" sz="3200" dirty="0">
              <a:latin typeface="Arial Rounded MT Bold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932040" y="1916832"/>
            <a:ext cx="34892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>
                <a:latin typeface="Arial Rounded MT Bold" pitchFamily="34" charset="0"/>
              </a:rPr>
              <a:t>Transmisión oral</a:t>
            </a:r>
            <a:endParaRPr lang="es-ES" sz="32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roj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764704"/>
            <a:ext cx="6120680" cy="4896544"/>
          </a:xfrm>
          <a:prstGeom prst="rect">
            <a:avLst/>
          </a:prstGeom>
        </p:spPr>
      </p:pic>
      <p:pic>
        <p:nvPicPr>
          <p:cNvPr id="8" name="7 Imagen" descr="libr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1769" y="764705"/>
            <a:ext cx="5938543" cy="4464495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0" y="0"/>
            <a:ext cx="9156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9600" dirty="0" smtClean="0">
                <a:latin typeface="Arial Rounded MT Bold" pitchFamily="34" charset="0"/>
              </a:rPr>
              <a:t>2</a:t>
            </a:r>
            <a:endParaRPr lang="es-ES" sz="9600" dirty="0">
              <a:latin typeface="Arial Rounded MT Bold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0" y="6027003"/>
            <a:ext cx="88943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800" dirty="0" smtClean="0">
                <a:latin typeface="Arial Rounded MT Bold" pitchFamily="34" charset="0"/>
              </a:rPr>
              <a:t>Herramientas:  </a:t>
            </a:r>
            <a:r>
              <a:rPr lang="es-ES_tradnl" sz="4800" b="1" dirty="0" smtClean="0">
                <a:solidFill>
                  <a:srgbClr val="FF0000"/>
                </a:solidFill>
                <a:latin typeface="Arial Rounded MT Bold" pitchFamily="34" charset="0"/>
              </a:rPr>
              <a:t>leer y escribir</a:t>
            </a:r>
            <a:endParaRPr lang="es-ES" sz="4800" b="1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187624" y="0"/>
            <a:ext cx="51441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800" dirty="0" smtClean="0">
                <a:latin typeface="Arial Rounded MT Bold" pitchFamily="34" charset="0"/>
              </a:rPr>
              <a:t>TEXTO ESCRITO</a:t>
            </a:r>
            <a:endParaRPr lang="es-ES" sz="4800" dirty="0">
              <a:latin typeface="Arial Rounded MT Bold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259632" y="836712"/>
            <a:ext cx="463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>
                <a:solidFill>
                  <a:schemeClr val="bg1"/>
                </a:solidFill>
                <a:latin typeface="Arial Rounded MT Bold" pitchFamily="34" charset="0"/>
              </a:rPr>
              <a:t>Comunicación  escrita</a:t>
            </a:r>
            <a:endParaRPr lang="es-ES" sz="32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0" y="5517232"/>
            <a:ext cx="65576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>
                <a:latin typeface="Arial Rounded MT Bold" pitchFamily="34" charset="0"/>
              </a:rPr>
              <a:t>Difusión del conocimiento: texto</a:t>
            </a:r>
            <a:endParaRPr lang="es-ES" sz="32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internet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79761"/>
            <a:ext cx="9144000" cy="6937761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0" y="-243408"/>
            <a:ext cx="9156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9600" dirty="0" smtClean="0">
                <a:solidFill>
                  <a:srgbClr val="FF0000"/>
                </a:solidFill>
                <a:latin typeface="Arial Rounded MT Bold" pitchFamily="34" charset="0"/>
              </a:rPr>
              <a:t>3</a:t>
            </a:r>
            <a:endParaRPr lang="es-ES" sz="96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323528" y="6027003"/>
            <a:ext cx="53421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800" b="1" dirty="0" smtClean="0">
                <a:solidFill>
                  <a:srgbClr val="FF0000"/>
                </a:solidFill>
                <a:latin typeface="Arial Rounded MT Bold" pitchFamily="34" charset="0"/>
              </a:rPr>
              <a:t>Herramientas 2.0</a:t>
            </a:r>
            <a:endParaRPr lang="es-ES" sz="4800" b="1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899592" y="0"/>
            <a:ext cx="3345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800" dirty="0" smtClean="0">
                <a:latin typeface="Arial Rounded MT Bold" pitchFamily="34" charset="0"/>
              </a:rPr>
              <a:t>INTER</a:t>
            </a:r>
            <a:r>
              <a:rPr lang="es-ES_tradnl" sz="4800" dirty="0" smtClean="0">
                <a:solidFill>
                  <a:schemeClr val="bg1"/>
                </a:solidFill>
                <a:latin typeface="Arial Rounded MT Bold" pitchFamily="34" charset="0"/>
              </a:rPr>
              <a:t>NET</a:t>
            </a:r>
            <a:endParaRPr lang="es-ES" sz="48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743400" y="980728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dirty="0" smtClean="0">
                <a:solidFill>
                  <a:schemeClr val="bg1"/>
                </a:solidFill>
                <a:latin typeface="Arial Rounded MT Bold" pitchFamily="34" charset="0"/>
              </a:rPr>
              <a:t>Conocimiento compartido</a:t>
            </a:r>
            <a:endParaRPr lang="es-ES" sz="32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877960" y="1772816"/>
            <a:ext cx="42660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>
                <a:solidFill>
                  <a:schemeClr val="bg1"/>
                </a:solidFill>
                <a:latin typeface="Arial Rounded MT Bold" pitchFamily="34" charset="0"/>
              </a:rPr>
              <a:t>Trabajo colaborativo</a:t>
            </a:r>
            <a:endParaRPr lang="es-ES" sz="32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042475" y="2492896"/>
            <a:ext cx="5101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>
                <a:solidFill>
                  <a:schemeClr val="bg1"/>
                </a:solidFill>
                <a:latin typeface="Arial Rounded MT Bold" pitchFamily="34" charset="0"/>
              </a:rPr>
              <a:t>Comunicación inmediata</a:t>
            </a:r>
            <a:endParaRPr lang="es-ES" sz="32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roj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052736"/>
            <a:ext cx="6048672" cy="4968552"/>
          </a:xfrm>
          <a:prstGeom prst="rect">
            <a:avLst/>
          </a:prstGeom>
        </p:spPr>
      </p:pic>
      <p:pic>
        <p:nvPicPr>
          <p:cNvPr id="4" name="3 Imagen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9" y="1052736"/>
            <a:ext cx="5760640" cy="4785625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1259632" y="188640"/>
            <a:ext cx="6139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000" dirty="0" smtClean="0">
                <a:latin typeface="Arial Rounded MT Bold" pitchFamily="34" charset="0"/>
              </a:rPr>
              <a:t>Se </a:t>
            </a:r>
            <a:r>
              <a:rPr lang="es-ES_tradnl" sz="4000" dirty="0" smtClean="0">
                <a:solidFill>
                  <a:srgbClr val="FF0000"/>
                </a:solidFill>
                <a:latin typeface="Arial Rounded MT Bold" pitchFamily="34" charset="0"/>
              </a:rPr>
              <a:t>suma</a:t>
            </a:r>
            <a:r>
              <a:rPr lang="es-ES_tradnl" sz="4000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s-ES_tradnl" sz="4000" dirty="0" smtClean="0">
                <a:latin typeface="Arial Rounded MT Bold" pitchFamily="34" charset="0"/>
              </a:rPr>
              <a:t>no se sustituye</a:t>
            </a:r>
            <a:endParaRPr lang="es-ES" sz="4000" dirty="0">
              <a:latin typeface="Arial Rounded MT Bold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50219" y="5934670"/>
            <a:ext cx="88937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5400" dirty="0" smtClean="0">
                <a:solidFill>
                  <a:srgbClr val="FF0000"/>
                </a:solidFill>
                <a:latin typeface="Arial Rounded MT Bold" pitchFamily="34" charset="0"/>
              </a:rPr>
              <a:t>1 + 2 + 3 </a:t>
            </a:r>
            <a:r>
              <a:rPr lang="es-ES_tradnl" sz="3200" dirty="0" smtClean="0">
                <a:latin typeface="Arial Rounded MT Bold" pitchFamily="34" charset="0"/>
              </a:rPr>
              <a:t>= Sociedad del Conocimiento</a:t>
            </a:r>
            <a:endParaRPr lang="es-ES" sz="32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boy-with-trumpe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0" y="0"/>
            <a:ext cx="8242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>
                <a:solidFill>
                  <a:schemeClr val="bg1"/>
                </a:solidFill>
                <a:latin typeface="Arial Rounded MT Bold" pitchFamily="34" charset="0"/>
              </a:rPr>
              <a:t>Condiciones ideales para el aprendizaje: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251520" y="1052736"/>
            <a:ext cx="67243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>
                <a:solidFill>
                  <a:schemeClr val="bg1"/>
                </a:solidFill>
                <a:latin typeface="Arial Rounded MT Bold" pitchFamily="34" charset="0"/>
              </a:rPr>
              <a:t>Alumnos </a:t>
            </a:r>
            <a:r>
              <a:rPr lang="es-ES_tradnl" sz="3200" dirty="0" smtClean="0">
                <a:solidFill>
                  <a:srgbClr val="FF0000"/>
                </a:solidFill>
                <a:latin typeface="Arial Rounded MT Bold" pitchFamily="34" charset="0"/>
              </a:rPr>
              <a:t>motivados</a:t>
            </a:r>
            <a:r>
              <a:rPr lang="es-ES_tradnl" sz="3200" dirty="0" smtClean="0">
                <a:solidFill>
                  <a:schemeClr val="bg1"/>
                </a:solidFill>
                <a:latin typeface="Arial Rounded MT Bold" pitchFamily="34" charset="0"/>
              </a:rPr>
              <a:t> dirigidos por</a:t>
            </a:r>
          </a:p>
          <a:p>
            <a:r>
              <a:rPr lang="es-ES_tradnl" sz="3200" dirty="0" smtClean="0">
                <a:solidFill>
                  <a:schemeClr val="bg1"/>
                </a:solidFill>
                <a:latin typeface="Arial Rounded MT Bold" pitchFamily="34" charset="0"/>
              </a:rPr>
              <a:t>Profesores motivadores</a:t>
            </a:r>
            <a:endParaRPr lang="es-ES" sz="32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 descr="Los_pequenos_cientific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0" y="-1927"/>
            <a:ext cx="9141430" cy="685992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1 CuadroTexto"/>
          <p:cNvSpPr txBox="1"/>
          <p:nvPr/>
        </p:nvSpPr>
        <p:spPr>
          <a:xfrm>
            <a:off x="323528" y="260648"/>
            <a:ext cx="51032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400" dirty="0" smtClean="0">
                <a:solidFill>
                  <a:schemeClr val="bg1"/>
                </a:solidFill>
                <a:latin typeface="Arial Rounded MT Bold" pitchFamily="34" charset="0"/>
              </a:rPr>
              <a:t>Alumno motivado: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0" y="6273225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Quiere</a:t>
            </a:r>
            <a:r>
              <a:rPr lang="es-ES_tradn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</a:t>
            </a:r>
            <a:r>
              <a:rPr lang="es-ES_tradnl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saber</a:t>
            </a:r>
            <a:r>
              <a:rPr lang="es-ES_tradnl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, más que aprobar</a:t>
            </a:r>
            <a:endParaRPr lang="es-E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0" y="5805264"/>
            <a:ext cx="543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Demanda conocimientos</a:t>
            </a:r>
            <a:endParaRPr lang="es-E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nseñar_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9592" y="0"/>
            <a:ext cx="9306572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5940152" y="1268760"/>
            <a:ext cx="2730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000" b="1" dirty="0" smtClean="0">
                <a:solidFill>
                  <a:schemeClr val="bg1"/>
                </a:solidFill>
                <a:latin typeface="Arial Rounded MT Bold" pitchFamily="34" charset="0"/>
              </a:rPr>
              <a:t>ENSEÑAR</a:t>
            </a:r>
            <a:endParaRPr lang="es-ES" sz="4000" b="1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0" y="5780782"/>
            <a:ext cx="9324528" cy="107721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s-ES_tradnl" sz="3200" dirty="0" smtClean="0">
                <a:solidFill>
                  <a:schemeClr val="bg1"/>
                </a:solidFill>
                <a:latin typeface="Arial Rounded MT Bold" pitchFamily="34" charset="0"/>
              </a:rPr>
              <a:t>   Instruir, doctrinar,  amaestrar </a:t>
            </a:r>
          </a:p>
          <a:p>
            <a:r>
              <a:rPr lang="es-ES_tradnl" sz="3200" dirty="0" smtClean="0">
                <a:solidFill>
                  <a:schemeClr val="bg1"/>
                </a:solidFill>
                <a:latin typeface="Arial Rounded MT Bold" pitchFamily="34" charset="0"/>
              </a:rPr>
              <a:t>   con reglas o preceptos</a:t>
            </a:r>
            <a:endParaRPr lang="es-ES" sz="32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 descr="buscandohormigasgy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798034"/>
            <a:ext cx="9144000" cy="7656034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4788024" y="3933056"/>
            <a:ext cx="39613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Con curiosidad</a:t>
            </a:r>
            <a:endParaRPr lang="es-E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3021747" y="4797152"/>
            <a:ext cx="6122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Con ganas de descubrir</a:t>
            </a:r>
            <a:endParaRPr lang="es-E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classroo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9699" cy="6858000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323528" y="188640"/>
            <a:ext cx="34654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Crea contenidos</a:t>
            </a:r>
            <a:endParaRPr lang="es-E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323528" y="836712"/>
            <a:ext cx="45164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Aplica lo que aprende</a:t>
            </a:r>
            <a:endParaRPr lang="es-E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067" y="0"/>
            <a:ext cx="9152133" cy="6857999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2339752" y="836712"/>
            <a:ext cx="6133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000" dirty="0" smtClean="0">
                <a:solidFill>
                  <a:schemeClr val="bg1"/>
                </a:solidFill>
                <a:latin typeface="Arial Rounded MT Bold" pitchFamily="34" charset="0"/>
              </a:rPr>
              <a:t>Se divierte aprendiendo</a:t>
            </a:r>
            <a:endParaRPr lang="es-ES" sz="40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roj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124744"/>
            <a:ext cx="6552728" cy="4752528"/>
          </a:xfrm>
          <a:prstGeom prst="rect">
            <a:avLst/>
          </a:prstGeom>
        </p:spPr>
      </p:pic>
      <p:pic>
        <p:nvPicPr>
          <p:cNvPr id="9" name="8 Imagen" descr="Teacher-And-Student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124744"/>
            <a:ext cx="6264696" cy="4671296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0" y="332656"/>
            <a:ext cx="56151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400" dirty="0" smtClean="0">
                <a:latin typeface="Arial Rounded MT Bold" pitchFamily="34" charset="0"/>
              </a:rPr>
              <a:t>Profesor motivador:</a:t>
            </a:r>
            <a:endParaRPr lang="es-ES" sz="4400" dirty="0">
              <a:latin typeface="Arial Rounded MT Bold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 flipH="1">
            <a:off x="323528" y="6093296"/>
            <a:ext cx="8820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000" dirty="0" smtClean="0">
                <a:latin typeface="Arial Rounded MT Bold" pitchFamily="34" charset="0"/>
              </a:rPr>
              <a:t>Despierta el interés… </a:t>
            </a:r>
            <a:endParaRPr lang="es-ES" sz="40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eer es divertid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60392" cy="6381328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0" y="5949280"/>
            <a:ext cx="9324528" cy="76944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s-ES_tradnl" sz="4400" b="1" dirty="0" smtClean="0">
                <a:solidFill>
                  <a:schemeClr val="bg1"/>
                </a:solidFill>
                <a:latin typeface="Arial Rounded MT Bold" pitchFamily="34" charset="0"/>
              </a:rPr>
              <a:t>Potencia la curiosidad</a:t>
            </a:r>
            <a:endParaRPr lang="es-ES" sz="4400" b="1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roj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89040"/>
            <a:ext cx="9144000" cy="1656184"/>
          </a:xfrm>
          <a:prstGeom prst="rect">
            <a:avLst/>
          </a:prstGeom>
        </p:spPr>
      </p:pic>
      <p:pic>
        <p:nvPicPr>
          <p:cNvPr id="10" name="9 Imagen" descr="cintillomarin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700808"/>
            <a:ext cx="9144000" cy="3456384"/>
          </a:xfrm>
          <a:prstGeom prst="rect">
            <a:avLst/>
          </a:prstGeom>
        </p:spPr>
      </p:pic>
      <p:sp>
        <p:nvSpPr>
          <p:cNvPr id="6" name="5 CuadroTexto"/>
          <p:cNvSpPr txBox="1"/>
          <p:nvPr/>
        </p:nvSpPr>
        <p:spPr>
          <a:xfrm>
            <a:off x="323528" y="836712"/>
            <a:ext cx="7199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600" dirty="0" smtClean="0">
                <a:latin typeface="Arial Rounded MT Bold" pitchFamily="34" charset="0"/>
              </a:rPr>
              <a:t>Alimenta la necesidad de saber</a:t>
            </a:r>
            <a:endParaRPr lang="es-ES" sz="36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motivar-studen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021288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0" y="6027003"/>
            <a:ext cx="9144000" cy="76944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es-ES_tradnl" sz="1200" dirty="0" smtClean="0">
              <a:latin typeface="Arial Rounded MT Bold" pitchFamily="34" charset="0"/>
            </a:endParaRPr>
          </a:p>
          <a:p>
            <a:r>
              <a:rPr lang="es-ES_tradnl" sz="2400" dirty="0" smtClean="0">
                <a:solidFill>
                  <a:schemeClr val="bg1"/>
                </a:solidFill>
                <a:latin typeface="Arial Rounded MT Bold" pitchFamily="34" charset="0"/>
              </a:rPr>
              <a:t>Se apoya en una metodología que permite el crecimiento</a:t>
            </a:r>
          </a:p>
          <a:p>
            <a:endParaRPr lang="es-ES" sz="8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profesor_tic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021288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827584" y="6088559"/>
            <a:ext cx="78922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Aprende tanto como enseña</a:t>
            </a:r>
            <a:endParaRPr lang="es-E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32656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Times New Roman" pitchFamily="18" charset="0"/>
                <a:cs typeface="Calibri" pitchFamily="34" charset="0"/>
              </a:rPr>
              <a:t>Este profesor- </a:t>
            </a: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Rounded MT Bold" pitchFamily="34" charset="0"/>
                <a:ea typeface="Times New Roman" pitchFamily="18" charset="0"/>
                <a:cs typeface="Calibri" pitchFamily="34" charset="0"/>
              </a:rPr>
              <a:t>maestro</a:t>
            </a:r>
            <a:r>
              <a:rPr kumimoji="0" lang="es-ES_tradnl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Times New Roman" pitchFamily="18" charset="0"/>
                <a:cs typeface="Calibri" pitchFamily="34" charset="0"/>
              </a:rPr>
              <a:t>debe asegurarse  de que el alumno utilice de forma adecuada las herramientas que le van a permitir </a:t>
            </a:r>
            <a:r>
              <a:rPr kumimoji="0" lang="es-ES_tradnl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Rounded MT Bold" pitchFamily="34" charset="0"/>
                <a:ea typeface="Times New Roman" pitchFamily="18" charset="0"/>
                <a:cs typeface="Calibri" pitchFamily="34" charset="0"/>
              </a:rPr>
              <a:t>acceder al conocimiento. </a:t>
            </a:r>
            <a:endParaRPr kumimoji="0" lang="es-E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  <p:pic>
        <p:nvPicPr>
          <p:cNvPr id="4" name="3 Imagen" descr="171208_Cep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316984"/>
            <a:ext cx="7776864" cy="5541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abuelo-nieto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9093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862464"/>
            <a:ext cx="9144000" cy="9233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El aprendiz tiene que aprender a </a:t>
            </a:r>
            <a:r>
              <a:rPr kumimoji="0" lang="es-ES_tradnl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procesar</a:t>
            </a:r>
            <a:r>
              <a:rPr kumimoji="0" lang="es-ES_tradnl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 el mensaje del maestro, </a:t>
            </a:r>
            <a:r>
              <a:rPr kumimoji="0" lang="es-ES_tradnl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seleccionar</a:t>
            </a:r>
            <a:r>
              <a:rPr kumimoji="0" lang="es-ES_tradnl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 la información que le ofrece, </a:t>
            </a:r>
            <a:r>
              <a:rPr kumimoji="0" lang="es-ES_tradnl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retener </a:t>
            </a:r>
            <a:r>
              <a:rPr kumimoji="0" lang="es-ES_tradnl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aquella que necesita y </a:t>
            </a:r>
            <a:r>
              <a:rPr kumimoji="0" lang="es-ES_tradnl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elaborar </a:t>
            </a:r>
            <a:r>
              <a:rPr kumimoji="0" lang="es-ES_tradnl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un discurso propio que complete el proceso de </a:t>
            </a:r>
            <a:r>
              <a:rPr kumimoji="0" lang="es-ES_tradnl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aprendizaje</a:t>
            </a:r>
            <a:endParaRPr kumimoji="0" lang="es-ES_tradnl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23528" y="692696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En ella el maestro  tiene en su discurso la única herramienta posible para responder a las demandas del aprendiz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1" y="0"/>
            <a:ext cx="9219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ETAPA1: el lenguaje. Herramienta: </a:t>
            </a:r>
            <a:r>
              <a:rPr lang="es-ES_tradnl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palabra hablada  </a:t>
            </a:r>
            <a:endParaRPr lang="es-E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curiosidades-del-niño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0" y="0"/>
            <a:ext cx="9144002" cy="6858000"/>
          </a:xfrm>
          <a:prstGeom prst="rect">
            <a:avLst/>
          </a:prstGeom>
        </p:spPr>
      </p:pic>
      <p:sp>
        <p:nvSpPr>
          <p:cNvPr id="4" name="3 Rectángulo"/>
          <p:cNvSpPr/>
          <p:nvPr/>
        </p:nvSpPr>
        <p:spPr>
          <a:xfrm>
            <a:off x="395536" y="188640"/>
            <a:ext cx="30893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4000" b="1" dirty="0" smtClean="0">
                <a:solidFill>
                  <a:schemeClr val="bg1"/>
                </a:solidFill>
                <a:latin typeface="Arial Rounded MT Bold" pitchFamily="34" charset="0"/>
              </a:rPr>
              <a:t>APRENDER</a:t>
            </a:r>
            <a:endParaRPr lang="es-ES" sz="4000" b="1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0" y="5517232"/>
            <a:ext cx="8460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dirty="0" smtClean="0">
                <a:solidFill>
                  <a:schemeClr val="bg1"/>
                </a:solidFill>
                <a:latin typeface="Arial Rounded MT Bold" pitchFamily="34" charset="0"/>
              </a:rPr>
              <a:t>Adquirir el conocimiento de algo por medio del estudio  </a:t>
            </a:r>
          </a:p>
          <a:p>
            <a:r>
              <a:rPr lang="es-ES_tradnl" sz="2400" dirty="0" smtClean="0">
                <a:solidFill>
                  <a:schemeClr val="bg1"/>
                </a:solidFill>
                <a:latin typeface="Arial Rounded MT Bold" pitchFamily="34" charset="0"/>
              </a:rPr>
              <a:t>o de la experiencia</a:t>
            </a:r>
            <a:endParaRPr lang="es-ES" sz="24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0" y="6396335"/>
            <a:ext cx="6092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 smtClean="0">
                <a:solidFill>
                  <a:schemeClr val="bg1"/>
                </a:solidFill>
                <a:latin typeface="Arial Rounded MT Bold" pitchFamily="34" charset="0"/>
              </a:rPr>
              <a:t>Enseñar, transmitir unos conocimientos</a:t>
            </a:r>
            <a:endParaRPr lang="es-ES" sz="24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20061208193416-comunicac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4781" y="0"/>
            <a:ext cx="9453562" cy="6858000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1" y="0"/>
            <a:ext cx="9219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ETAPA1: el lenguaje. Herramienta: </a:t>
            </a:r>
            <a:r>
              <a:rPr lang="es-ES_tradnl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palabra hablada  </a:t>
            </a:r>
            <a:endParaRPr lang="es-E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395536" y="1628800"/>
            <a:ext cx="726262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_tradnl" sz="2800" dirty="0" smtClean="0">
                <a:solidFill>
                  <a:srgbClr val="FF0000"/>
                </a:solidFill>
                <a:latin typeface="Arial Rounded MT Bold" pitchFamily="34" charset="0"/>
              </a:rPr>
              <a:t>Límites</a:t>
            </a:r>
            <a:r>
              <a:rPr lang="es-ES_tradnl" sz="2800" dirty="0" smtClean="0">
                <a:latin typeface="Arial Rounded MT Bold" pitchFamily="34" charset="0"/>
              </a:rPr>
              <a:t> del aprendizaje: </a:t>
            </a:r>
          </a:p>
          <a:p>
            <a:pPr>
              <a:lnSpc>
                <a:spcPct val="150000"/>
              </a:lnSpc>
            </a:pPr>
            <a:r>
              <a:rPr lang="es-ES_tradnl" sz="2800" dirty="0" smtClean="0">
                <a:latin typeface="Arial Rounded MT Bold" pitchFamily="34" charset="0"/>
              </a:rPr>
              <a:t>El conocimiento retenido en la memoria, </a:t>
            </a:r>
          </a:p>
          <a:p>
            <a:pPr>
              <a:lnSpc>
                <a:spcPct val="150000"/>
              </a:lnSpc>
            </a:pPr>
            <a:r>
              <a:rPr lang="es-ES_tradnl" sz="2800" dirty="0" smtClean="0">
                <a:latin typeface="Arial Rounded MT Bold" pitchFamily="34" charset="0"/>
              </a:rPr>
              <a:t>El generado con la imaginación</a:t>
            </a:r>
            <a:endParaRPr lang="es-ES" sz="28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un pais de lector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20688"/>
            <a:ext cx="9144000" cy="6237312"/>
          </a:xfrm>
          <a:prstGeom prst="rect">
            <a:avLst/>
          </a:prstGeom>
        </p:spPr>
      </p:pic>
      <p:sp>
        <p:nvSpPr>
          <p:cNvPr id="6" name="5 CuadroTexto"/>
          <p:cNvSpPr txBox="1"/>
          <p:nvPr/>
        </p:nvSpPr>
        <p:spPr>
          <a:xfrm>
            <a:off x="1" y="0"/>
            <a:ext cx="92297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ETAPA2: texto escrito. Herramientas: </a:t>
            </a:r>
            <a:r>
              <a:rPr lang="es-ES_tradnl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Leer y escribir</a:t>
            </a:r>
            <a:endParaRPr lang="es-E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" y="0"/>
            <a:ext cx="8964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ETAPA2: texto escrito Herramientas: </a:t>
            </a:r>
            <a:r>
              <a:rPr lang="es-ES_tradnl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leer y escribir</a:t>
            </a:r>
            <a:endParaRPr lang="es-E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pic>
        <p:nvPicPr>
          <p:cNvPr id="3" name="2 Imagen" descr="libros-general-notici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26160"/>
            <a:ext cx="2732796" cy="413184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323528" y="908720"/>
            <a:ext cx="8094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 smtClean="0">
                <a:latin typeface="Arial Rounded MT Bold" pitchFamily="34" charset="0"/>
              </a:rPr>
              <a:t>Revolución cultural: el conocimiento crece sin límites</a:t>
            </a:r>
            <a:endParaRPr lang="es-ES" sz="2400" dirty="0">
              <a:latin typeface="Arial Rounded MT Bold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323528" y="1484784"/>
            <a:ext cx="8212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 smtClean="0">
                <a:latin typeface="Arial Rounded MT Bold" pitchFamily="34" charset="0"/>
              </a:rPr>
              <a:t>El maestro dispone de nuevas herramientas: los libros</a:t>
            </a:r>
            <a:endParaRPr lang="es-ES" sz="2400" dirty="0">
              <a:latin typeface="Arial Rounded MT Bold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627784" y="2132856"/>
            <a:ext cx="61926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dirty="0" smtClean="0">
                <a:latin typeface="Arial Rounded MT Bold" pitchFamily="34" charset="0"/>
              </a:rPr>
              <a:t>Se responsabiliza de guiar al aprendiz en el acceso a la información.</a:t>
            </a:r>
          </a:p>
          <a:p>
            <a:endParaRPr lang="es-ES_tradnl" sz="2000" dirty="0" smtClean="0">
              <a:latin typeface="Arial Rounded MT Bold" pitchFamily="34" charset="0"/>
            </a:endParaRPr>
          </a:p>
          <a:p>
            <a:r>
              <a:rPr lang="es-ES_tradnl" sz="2000" dirty="0" smtClean="0">
                <a:latin typeface="Arial Rounded MT Bold" pitchFamily="34" charset="0"/>
              </a:rPr>
              <a:t>Para poder abarcar el conocimiento será necesario saber: </a:t>
            </a:r>
          </a:p>
          <a:p>
            <a:endParaRPr lang="es-ES_tradnl" sz="2000" dirty="0" smtClean="0">
              <a:latin typeface="Arial Rounded MT Bold" pitchFamily="34" charset="0"/>
            </a:endParaRPr>
          </a:p>
          <a:p>
            <a:pPr lvl="1">
              <a:buFontTx/>
              <a:buChar char="-"/>
            </a:pPr>
            <a:r>
              <a:rPr lang="es-ES_tradnl" sz="2000" dirty="0" smtClean="0">
                <a:latin typeface="Arial Rounded MT Bold" pitchFamily="34" charset="0"/>
              </a:rPr>
              <a:t> hablar, </a:t>
            </a:r>
          </a:p>
          <a:p>
            <a:pPr lvl="1">
              <a:buFontTx/>
              <a:buChar char="-"/>
            </a:pPr>
            <a:r>
              <a:rPr lang="es-ES_tradnl" sz="2000" dirty="0" smtClean="0">
                <a:latin typeface="Arial Rounded MT Bold" pitchFamily="34" charset="0"/>
              </a:rPr>
              <a:t> leer, </a:t>
            </a:r>
          </a:p>
          <a:p>
            <a:pPr lvl="1">
              <a:buFontTx/>
              <a:buChar char="-"/>
            </a:pPr>
            <a:r>
              <a:rPr lang="es-ES_tradnl" sz="2000" dirty="0" smtClean="0">
                <a:latin typeface="Arial Rounded MT Bold" pitchFamily="34" charset="0"/>
              </a:rPr>
              <a:t> escribir,</a:t>
            </a:r>
          </a:p>
          <a:p>
            <a:pPr lvl="1">
              <a:buFontTx/>
              <a:buChar char="-"/>
            </a:pPr>
            <a:r>
              <a:rPr lang="es-ES_tradnl" sz="2000" dirty="0" smtClean="0">
                <a:latin typeface="Arial Rounded MT Bold" pitchFamily="34" charset="0"/>
              </a:rPr>
              <a:t> utilizar un diccionario, </a:t>
            </a:r>
          </a:p>
          <a:p>
            <a:pPr lvl="1">
              <a:buFontTx/>
              <a:buChar char="-"/>
            </a:pPr>
            <a:r>
              <a:rPr lang="es-ES_tradnl" sz="2000" dirty="0" smtClean="0">
                <a:latin typeface="Arial Rounded MT Bold" pitchFamily="34" charset="0"/>
              </a:rPr>
              <a:t> una enciclopedia, </a:t>
            </a:r>
          </a:p>
          <a:p>
            <a:pPr lvl="1">
              <a:buFontTx/>
              <a:buChar char="-"/>
            </a:pPr>
            <a:r>
              <a:rPr lang="es-ES_tradnl" sz="2000" dirty="0" smtClean="0">
                <a:latin typeface="Arial Rounded MT Bold" pitchFamily="34" charset="0"/>
              </a:rPr>
              <a:t> consultar bibliografía</a:t>
            </a:r>
            <a:r>
              <a:rPr lang="es-ES" sz="2000" dirty="0" smtClean="0">
                <a:latin typeface="Arial Rounded MT Bold" pitchFamily="34" charset="0"/>
              </a:rPr>
              <a:t> …</a:t>
            </a:r>
            <a:endParaRPr lang="es-ES_tradnl" sz="2000" dirty="0" smtClean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95536" y="548680"/>
            <a:ext cx="8136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400" dirty="0" smtClean="0">
                <a:solidFill>
                  <a:srgbClr val="FF0000"/>
                </a:solidFill>
                <a:latin typeface="Arial Rounded MT Bold" pitchFamily="34" charset="0"/>
              </a:rPr>
              <a:t>Límites</a:t>
            </a:r>
            <a:r>
              <a:rPr lang="es-ES_tradnl" sz="2400" dirty="0" smtClean="0">
                <a:latin typeface="Arial Rounded MT Bold" pitchFamily="34" charset="0"/>
              </a:rPr>
              <a:t> del aprendizaje: </a:t>
            </a:r>
          </a:p>
          <a:p>
            <a:endParaRPr lang="es-ES_tradnl" sz="1600" dirty="0" smtClean="0">
              <a:latin typeface="Arial Rounded MT Bold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_tradnl" sz="2000" dirty="0" smtClean="0">
                <a:latin typeface="Arial Rounded MT Bold" pitchFamily="34" charset="0"/>
              </a:rPr>
              <a:t>Conocimiento retenido en la memoria</a:t>
            </a:r>
          </a:p>
          <a:p>
            <a:pPr>
              <a:buFont typeface="Arial" pitchFamily="34" charset="0"/>
              <a:buChar char="•"/>
            </a:pPr>
            <a:r>
              <a:rPr lang="es-ES_tradnl" sz="2000" dirty="0" smtClean="0">
                <a:latin typeface="Arial Rounded MT Bold" pitchFamily="34" charset="0"/>
              </a:rPr>
              <a:t>Conocimiento que se puede crear, conocer y aprender a través del texto escrito.</a:t>
            </a:r>
          </a:p>
        </p:txBody>
      </p:sp>
      <p:pic>
        <p:nvPicPr>
          <p:cNvPr id="3" name="2 Imagen" descr="monje-escriban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204864"/>
            <a:ext cx="3900887" cy="3869680"/>
          </a:xfrm>
          <a:prstGeom prst="rect">
            <a:avLst/>
          </a:prstGeom>
        </p:spPr>
      </p:pic>
      <p:pic>
        <p:nvPicPr>
          <p:cNvPr id="5" name="4 Imagen" descr="imprenta-de-gutenber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2204864"/>
            <a:ext cx="3528392" cy="3888432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251520" y="6165304"/>
            <a:ext cx="8280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000" dirty="0" smtClean="0">
                <a:latin typeface="Arial Rounded MT Bold" pitchFamily="34" charset="0"/>
              </a:rPr>
              <a:t>El texto escrito se revoluciona desde el </a:t>
            </a:r>
            <a:r>
              <a:rPr lang="es-ES_tradnl" sz="2000" dirty="0" smtClean="0">
                <a:solidFill>
                  <a:srgbClr val="FF0000"/>
                </a:solidFill>
                <a:latin typeface="Arial Rounded MT Bold" pitchFamily="34" charset="0"/>
              </a:rPr>
              <a:t>manuscrito</a:t>
            </a:r>
            <a:r>
              <a:rPr lang="es-ES_tradnl" sz="2000" dirty="0" smtClean="0">
                <a:latin typeface="Arial Rounded MT Bold" pitchFamily="34" charset="0"/>
              </a:rPr>
              <a:t> a la</a:t>
            </a:r>
            <a:r>
              <a:rPr lang="es-ES_tradnl" sz="2000" dirty="0" smtClean="0">
                <a:solidFill>
                  <a:srgbClr val="FF0000"/>
                </a:solidFill>
                <a:latin typeface="Arial Rounded MT Bold" pitchFamily="34" charset="0"/>
              </a:rPr>
              <a:t> imprenta</a:t>
            </a:r>
            <a:endParaRPr lang="es-ES" sz="20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" y="0"/>
            <a:ext cx="8964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ETAPA2: texto escrito Herramientas: </a:t>
            </a:r>
            <a:r>
              <a:rPr lang="es-ES_tradnl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leer y escribir</a:t>
            </a:r>
            <a:endParaRPr lang="es-E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275180912936574829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ETAPA3: Internet  .  TAC .     </a:t>
            </a:r>
            <a:r>
              <a:rPr lang="es-ES_tradnl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Herramientas 2.0</a:t>
            </a:r>
            <a:endParaRPr lang="es-E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395536" y="1052736"/>
            <a:ext cx="8223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600" b="1" dirty="0" smtClean="0">
                <a:solidFill>
                  <a:schemeClr val="bg1"/>
                </a:solidFill>
              </a:rPr>
              <a:t>Revolución en el mundo del conocimiento</a:t>
            </a:r>
            <a:endParaRPr lang="es-E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95536" y="548680"/>
            <a:ext cx="74505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>
                <a:latin typeface="Arial Rounded MT Bold" pitchFamily="34" charset="0"/>
              </a:rPr>
              <a:t>Se crea, se </a:t>
            </a:r>
            <a:r>
              <a:rPr lang="es-ES_tradnl" dirty="0" smtClean="0">
                <a:solidFill>
                  <a:srgbClr val="FF0000"/>
                </a:solidFill>
                <a:latin typeface="Arial Rounded MT Bold" pitchFamily="34" charset="0"/>
              </a:rPr>
              <a:t>comparte</a:t>
            </a:r>
            <a:r>
              <a:rPr lang="es-ES_tradnl" dirty="0" smtClean="0">
                <a:latin typeface="Arial Rounded MT Bold" pitchFamily="34" charset="0"/>
              </a:rPr>
              <a:t>, se difunde, </a:t>
            </a:r>
            <a:r>
              <a:rPr lang="es-ES_tradnl" dirty="0" smtClean="0">
                <a:solidFill>
                  <a:srgbClr val="FF0000"/>
                </a:solidFill>
                <a:latin typeface="Arial Rounded MT Bold" pitchFamily="34" charset="0"/>
              </a:rPr>
              <a:t>se debate</a:t>
            </a:r>
            <a:r>
              <a:rPr lang="es-ES_tradnl" dirty="0" smtClean="0">
                <a:latin typeface="Arial Rounded MT Bold" pitchFamily="34" charset="0"/>
              </a:rPr>
              <a:t>… simultáneamente</a:t>
            </a:r>
          </a:p>
          <a:p>
            <a:r>
              <a:rPr lang="es-ES_tradnl" dirty="0" smtClean="0">
                <a:latin typeface="Arial Rounded MT Bold" pitchFamily="34" charset="0"/>
              </a:rPr>
              <a:t>en distintos lugares del mundo y se puede participar de todo ello </a:t>
            </a:r>
          </a:p>
          <a:p>
            <a:r>
              <a:rPr lang="es-ES_tradnl" dirty="0" smtClean="0">
                <a:latin typeface="Arial Rounded MT Bold" pitchFamily="34" charset="0"/>
              </a:rPr>
              <a:t>en tiempo real.</a:t>
            </a:r>
            <a:endParaRPr lang="es-ES" dirty="0">
              <a:latin typeface="Arial Rounded MT Bold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51959" y="6237312"/>
            <a:ext cx="90920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dirty="0" smtClean="0">
                <a:latin typeface="Arial Rounded MT Bold" pitchFamily="34" charset="0"/>
              </a:rPr>
              <a:t>El conocimiento sigue creciendo sin límites pero ahora a </a:t>
            </a:r>
            <a:r>
              <a:rPr lang="es-ES_tradnl" sz="2000" dirty="0" smtClean="0">
                <a:solidFill>
                  <a:srgbClr val="FF0000"/>
                </a:solidFill>
                <a:latin typeface="Arial Rounded MT Bold" pitchFamily="34" charset="0"/>
              </a:rPr>
              <a:t>gran velocidad</a:t>
            </a:r>
            <a:endParaRPr lang="es-ES" sz="20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pic>
        <p:nvPicPr>
          <p:cNvPr id="6" name="5 Imagen" descr="compartir.png"/>
          <p:cNvPicPr>
            <a:picLocks noChangeAspect="1"/>
          </p:cNvPicPr>
          <p:nvPr/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>
            <a:off x="1619672" y="1556792"/>
            <a:ext cx="5688632" cy="4315321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ETAPA3: Internet  .  TAC .     </a:t>
            </a:r>
            <a:r>
              <a:rPr lang="es-ES_tradnl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Herramientas 2.0</a:t>
            </a:r>
            <a:endParaRPr lang="es-E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compartir-fotos-online-gratis-300x2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60647"/>
            <a:ext cx="7704856" cy="5778643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395536" y="404664"/>
            <a:ext cx="80986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800" dirty="0" smtClean="0">
                <a:latin typeface="Arial Rounded MT Bold" pitchFamily="34" charset="0"/>
              </a:rPr>
              <a:t>La información </a:t>
            </a:r>
            <a:r>
              <a:rPr lang="es-ES_tradnl" sz="2800" dirty="0" smtClean="0">
                <a:solidFill>
                  <a:srgbClr val="FF0000"/>
                </a:solidFill>
                <a:latin typeface="Arial Rounded MT Bold" pitchFamily="34" charset="0"/>
              </a:rPr>
              <a:t>se multiplica </a:t>
            </a:r>
            <a:r>
              <a:rPr lang="es-ES_tradnl" sz="2800" dirty="0" smtClean="0">
                <a:latin typeface="Arial Rounded MT Bold" pitchFamily="34" charset="0"/>
              </a:rPr>
              <a:t>y se democratiza</a:t>
            </a:r>
            <a:endParaRPr lang="es-ES" sz="2800" dirty="0">
              <a:latin typeface="Arial Rounded MT Bold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323528" y="5805264"/>
            <a:ext cx="82373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800" dirty="0" smtClean="0">
                <a:latin typeface="Arial Rounded MT Bold" pitchFamily="34" charset="0"/>
              </a:rPr>
              <a:t>Internet y su poder hace el mundo más grande</a:t>
            </a:r>
            <a:endParaRPr lang="es-ES" sz="28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colaborativo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628800"/>
            <a:ext cx="7303771" cy="4968552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323528" y="692696"/>
            <a:ext cx="8424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 smtClean="0">
                <a:latin typeface="Arial Rounded MT Bold" pitchFamily="34" charset="0"/>
              </a:rPr>
              <a:t>El aprendizaje formal y el no formal conviven, se retroalimentan, evolucionan constantemente</a:t>
            </a:r>
            <a:endParaRPr lang="es-ES" sz="28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2853225730_c736024a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9139" cy="6858000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179512" y="5013176"/>
            <a:ext cx="8964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dirty="0" smtClean="0">
                <a:solidFill>
                  <a:schemeClr val="bg1"/>
                </a:solidFill>
                <a:latin typeface="Arial Rounded MT Bold" pitchFamily="34" charset="0"/>
              </a:rPr>
              <a:t>El maestro se enfrenta a muchas </a:t>
            </a:r>
            <a:r>
              <a:rPr lang="es-ES_tradnl" sz="2400" dirty="0" smtClean="0">
                <a:solidFill>
                  <a:srgbClr val="FF0000"/>
                </a:solidFill>
                <a:latin typeface="Arial Rounded MT Bold" pitchFamily="34" charset="0"/>
              </a:rPr>
              <a:t>dificultades</a:t>
            </a:r>
            <a:r>
              <a:rPr lang="es-ES_tradnl" sz="2400" dirty="0" smtClean="0">
                <a:solidFill>
                  <a:schemeClr val="bg1"/>
                </a:solidFill>
                <a:latin typeface="Arial Rounded MT Bold" pitchFamily="34" charset="0"/>
              </a:rPr>
              <a:t> para comprehender esa parte del mundo del conocimiento que se está desarrollando a  gran velocidad</a:t>
            </a:r>
            <a:endParaRPr lang="es-ES" sz="24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021288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0" y="5949280"/>
            <a:ext cx="9144000" cy="90794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es-ES_tradnl" sz="1000" dirty="0" smtClean="0">
              <a:solidFill>
                <a:schemeClr val="bg1"/>
              </a:solidFill>
              <a:latin typeface="Arial Rounded MT Bold" pitchFamily="34" charset="0"/>
            </a:endParaRPr>
          </a:p>
          <a:p>
            <a:r>
              <a:rPr lang="es-ES_tradnl" sz="3200" dirty="0" smtClean="0">
                <a:solidFill>
                  <a:schemeClr val="bg1"/>
                </a:solidFill>
                <a:latin typeface="Arial Rounded MT Bold" pitchFamily="34" charset="0"/>
              </a:rPr>
              <a:t>El maestro se convierte a su vez en aprendiz</a:t>
            </a:r>
          </a:p>
          <a:p>
            <a:endParaRPr lang="es-ES" sz="11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187624" y="476672"/>
            <a:ext cx="37975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000" dirty="0" smtClean="0">
                <a:latin typeface="Arial Rounded MT Bold" pitchFamily="34" charset="0"/>
              </a:rPr>
              <a:t>Parece fácil….</a:t>
            </a:r>
            <a:endParaRPr lang="es-ES" sz="4000" dirty="0">
              <a:latin typeface="Arial Rounded MT Bold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827584" y="6165304"/>
            <a:ext cx="81780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>
                <a:latin typeface="Arial Rounded MT Bold" pitchFamily="34" charset="0"/>
              </a:rPr>
              <a:t>El maestro enseña, el alumno aprende…</a:t>
            </a:r>
            <a:endParaRPr lang="es-ES" sz="3200" dirty="0">
              <a:latin typeface="Arial Rounded MT Bold" pitchFamily="34" charset="0"/>
            </a:endParaRPr>
          </a:p>
        </p:txBody>
      </p:sp>
      <p:pic>
        <p:nvPicPr>
          <p:cNvPr id="4" name="3 Imagen" descr="comienzo.pn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20000" contrast="10000"/>
          </a:blip>
          <a:stretch>
            <a:fillRect/>
          </a:stretch>
        </p:blipFill>
        <p:spPr>
          <a:xfrm>
            <a:off x="0" y="1268760"/>
            <a:ext cx="9149229" cy="4318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8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560" y="0"/>
            <a:ext cx="9173121" cy="6858000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0" y="5657671"/>
            <a:ext cx="91440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_tradnl" sz="2400" dirty="0" smtClean="0">
                <a:latin typeface="Arial Rounded MT Bold" pitchFamily="34" charset="0"/>
              </a:rPr>
              <a:t>El maestro-aprendiz tiene que </a:t>
            </a:r>
            <a:r>
              <a:rPr lang="es-ES_tradnl" sz="2400" dirty="0" smtClean="0">
                <a:solidFill>
                  <a:srgbClr val="FF0000"/>
                </a:solidFill>
                <a:latin typeface="Arial Rounded MT Bold" pitchFamily="34" charset="0"/>
              </a:rPr>
              <a:t>colaborar</a:t>
            </a:r>
            <a:r>
              <a:rPr lang="es-ES_tradnl" sz="2400" dirty="0" smtClean="0">
                <a:latin typeface="Arial Rounded MT Bold" pitchFamily="34" charset="0"/>
              </a:rPr>
              <a:t> con el aprendiz-maestro en el descubrimiento de un mundo </a:t>
            </a:r>
            <a:r>
              <a:rPr lang="es-ES_tradnl" sz="2400" dirty="0" smtClean="0">
                <a:solidFill>
                  <a:srgbClr val="FF0000"/>
                </a:solidFill>
                <a:latin typeface="Arial Rounded MT Bold" pitchFamily="34" charset="0"/>
              </a:rPr>
              <a:t>inabarcable</a:t>
            </a:r>
            <a:r>
              <a:rPr lang="es-ES_tradnl" sz="2400" dirty="0" smtClean="0">
                <a:latin typeface="Arial Rounded MT Bold" pitchFamily="34" charset="0"/>
              </a:rPr>
              <a:t> con las herramientas  tradicionales</a:t>
            </a:r>
            <a:endParaRPr lang="es-ES" sz="24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ic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748464" cy="5570877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539552" y="5085184"/>
            <a:ext cx="82089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dirty="0" smtClean="0">
                <a:latin typeface="Arial Rounded MT Bold" pitchFamily="34" charset="0"/>
              </a:rPr>
              <a:t>Se necesitan herramientas:</a:t>
            </a:r>
          </a:p>
          <a:p>
            <a:r>
              <a:rPr lang="es-ES_tradnl" sz="2000" dirty="0" smtClean="0">
                <a:latin typeface="Arial Rounded MT Bold" pitchFamily="34" charset="0"/>
              </a:rPr>
              <a:t>Que posibiliten la creación de </a:t>
            </a:r>
            <a:r>
              <a:rPr lang="es-ES_tradnl" sz="2000" dirty="0" smtClean="0">
                <a:solidFill>
                  <a:srgbClr val="FF0000"/>
                </a:solidFill>
                <a:latin typeface="Arial Rounded MT Bold" pitchFamily="34" charset="0"/>
              </a:rPr>
              <a:t>Conocimiento Compartido</a:t>
            </a:r>
          </a:p>
          <a:p>
            <a:r>
              <a:rPr lang="es-ES_tradnl" sz="2000" dirty="0" smtClean="0">
                <a:latin typeface="Arial Rounded MT Bold" pitchFamily="34" charset="0"/>
              </a:rPr>
              <a:t>Que ayuden a gestionar la información</a:t>
            </a:r>
          </a:p>
          <a:p>
            <a:r>
              <a:rPr lang="es-ES_tradnl" sz="2000" dirty="0" smtClean="0">
                <a:latin typeface="Arial Rounded MT Bold" pitchFamily="34" charset="0"/>
              </a:rPr>
              <a:t>Que </a:t>
            </a:r>
            <a:r>
              <a:rPr lang="es-ES_tradnl" sz="2000" dirty="0" smtClean="0">
                <a:solidFill>
                  <a:srgbClr val="FF0000"/>
                </a:solidFill>
                <a:latin typeface="Arial Rounded MT Bold" pitchFamily="34" charset="0"/>
              </a:rPr>
              <a:t>enlacen personas </a:t>
            </a:r>
            <a:r>
              <a:rPr lang="es-ES_tradnl" sz="2000" dirty="0" smtClean="0">
                <a:latin typeface="Arial Rounded MT Bold" pitchFamily="34" charset="0"/>
              </a:rPr>
              <a:t>con intereses comunes</a:t>
            </a:r>
          </a:p>
          <a:p>
            <a:r>
              <a:rPr lang="es-ES_tradnl" sz="2000" dirty="0" smtClean="0">
                <a:latin typeface="Arial Rounded MT Bold" pitchFamily="34" charset="0"/>
              </a:rPr>
              <a:t>Que se sumen y sustenten (a) la palabra hablada y/o escrita</a:t>
            </a:r>
            <a:endParaRPr lang="es-ES" sz="20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467544" y="5877272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dirty="0" smtClean="0">
                <a:solidFill>
                  <a:schemeClr val="bg1"/>
                </a:solidFill>
                <a:latin typeface="Arial Rounded MT Bold" pitchFamily="34" charset="0"/>
              </a:rPr>
              <a:t>En esta etapa el mundo que conocíamos se amplía con el que</a:t>
            </a:r>
          </a:p>
          <a:p>
            <a:r>
              <a:rPr lang="es-ES_tradnl" sz="2000" dirty="0" smtClean="0">
                <a:solidFill>
                  <a:schemeClr val="bg1"/>
                </a:solidFill>
                <a:latin typeface="Arial Rounded MT Bold" pitchFamily="34" charset="0"/>
              </a:rPr>
              <a:t>nos ofrece Internet que además crece exponencialmente</a:t>
            </a:r>
            <a:endParaRPr lang="es-ES" sz="20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web-2-0-herramient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0340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251520" y="404664"/>
            <a:ext cx="8721105" cy="9563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_tradnl" sz="2000" dirty="0" smtClean="0">
                <a:solidFill>
                  <a:schemeClr val="bg1"/>
                </a:solidFill>
                <a:latin typeface="Arial Rounded MT Bold" pitchFamily="34" charset="0"/>
              </a:rPr>
              <a:t>Respondiendo a las nuevas necesidades  las TAC generan cada día </a:t>
            </a:r>
          </a:p>
          <a:p>
            <a:pPr>
              <a:lnSpc>
                <a:spcPct val="150000"/>
              </a:lnSpc>
            </a:pPr>
            <a:r>
              <a:rPr lang="es-ES_tradnl" sz="2000" dirty="0" smtClean="0">
                <a:solidFill>
                  <a:schemeClr val="bg1"/>
                </a:solidFill>
                <a:latin typeface="Arial Rounded MT Bold" pitchFamily="34" charset="0"/>
              </a:rPr>
              <a:t>Herramientas nuevas que nos permitan conocer este “nuevo mundo”</a:t>
            </a:r>
            <a:endParaRPr lang="es-ES" sz="20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1170817-335276_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251521" y="5805264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dirty="0" smtClean="0">
                <a:latin typeface="Arial Rounded MT Bold" pitchFamily="34" charset="0"/>
              </a:rPr>
              <a:t>Son las TAC las que nos permiten avanzar posibilitando la gestión del conocimiento  a través de </a:t>
            </a:r>
            <a:r>
              <a:rPr lang="es-ES_tradnl" sz="2000" dirty="0" smtClean="0">
                <a:solidFill>
                  <a:srgbClr val="FF0000"/>
                </a:solidFill>
                <a:latin typeface="Arial Rounded MT Bold" pitchFamily="34" charset="0"/>
              </a:rPr>
              <a:t>herramientas 2.0</a:t>
            </a:r>
            <a:endParaRPr lang="es-ES" sz="20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827584" y="512676"/>
            <a:ext cx="69127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8000" dirty="0" smtClean="0">
                <a:latin typeface="Arial Rounded MT Bold" pitchFamily="34" charset="0"/>
              </a:rPr>
              <a:t>TIC-</a:t>
            </a:r>
            <a:r>
              <a:rPr lang="es-ES_tradnl" sz="8000" dirty="0" smtClean="0">
                <a:solidFill>
                  <a:srgbClr val="FF0000"/>
                </a:solidFill>
                <a:latin typeface="Arial Rounded MT Bold" pitchFamily="34" charset="0"/>
              </a:rPr>
              <a:t>TAC</a:t>
            </a:r>
          </a:p>
          <a:p>
            <a:pPr algn="ctr"/>
            <a:r>
              <a:rPr lang="es-ES_tradnl" sz="8000" dirty="0" smtClean="0">
                <a:latin typeface="Arial Rounded MT Bold" pitchFamily="34" charset="0"/>
              </a:rPr>
              <a:t>en el Aula</a:t>
            </a:r>
            <a:endParaRPr lang="es-ES" sz="8000" dirty="0">
              <a:latin typeface="Arial Rounded MT Bold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1475656" y="3212976"/>
            <a:ext cx="551625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0" dirty="0" smtClean="0"/>
              <a:t>¿¿ ??</a:t>
            </a:r>
            <a:endParaRPr lang="es-ES" sz="2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roj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060848"/>
            <a:ext cx="6336704" cy="3068960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534378" y="620688"/>
            <a:ext cx="53714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600" dirty="0" smtClean="0">
                <a:latin typeface="Arial Rounded MT Bold" pitchFamily="34" charset="0"/>
              </a:rPr>
              <a:t>Ante el término TIC </a:t>
            </a:r>
          </a:p>
          <a:p>
            <a:r>
              <a:rPr lang="es-ES_tradnl" sz="3600" dirty="0" smtClean="0">
                <a:latin typeface="Arial Rounded MT Bold" pitchFamily="34" charset="0"/>
              </a:rPr>
              <a:t>y  ante “ellas” (las </a:t>
            </a:r>
            <a:r>
              <a:rPr lang="es-ES_tradnl" sz="3600" dirty="0" smtClean="0">
                <a:solidFill>
                  <a:srgbClr val="FF0000"/>
                </a:solidFill>
                <a:latin typeface="Arial Rounded MT Bold" pitchFamily="34" charset="0"/>
              </a:rPr>
              <a:t>TAC</a:t>
            </a:r>
            <a:r>
              <a:rPr lang="es-ES_tradnl" sz="3600" dirty="0" smtClean="0">
                <a:latin typeface="Arial Rounded MT Bold" pitchFamily="34" charset="0"/>
              </a:rPr>
              <a:t>)</a:t>
            </a:r>
            <a:endParaRPr lang="es-ES" sz="3600" dirty="0">
              <a:latin typeface="Arial Rounded MT Bold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35563" y="5535234"/>
            <a:ext cx="55563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600" dirty="0" smtClean="0">
                <a:latin typeface="Arial Rounded MT Bold" pitchFamily="34" charset="0"/>
              </a:rPr>
              <a:t>Experimentamos </a:t>
            </a:r>
          </a:p>
          <a:p>
            <a:r>
              <a:rPr lang="es-ES_tradnl" sz="3600" dirty="0" smtClean="0">
                <a:latin typeface="Arial Rounded MT Bold" pitchFamily="34" charset="0"/>
              </a:rPr>
              <a:t>distintos sentimientos…</a:t>
            </a:r>
            <a:endParaRPr lang="es-ES" sz="3600" dirty="0">
              <a:latin typeface="Arial Rounded MT Bold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988840"/>
            <a:ext cx="508000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como-superar-el-miedo-al-rechaz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0" y="0"/>
            <a:ext cx="30729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5400" dirty="0" smtClean="0">
                <a:latin typeface="Arial Rounded MT Bold" pitchFamily="34" charset="0"/>
              </a:rPr>
              <a:t>Rechazo</a:t>
            </a:r>
            <a:endParaRPr lang="es-ES" sz="54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icnervios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5292080" y="1412776"/>
            <a:ext cx="371287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8000" dirty="0" smtClean="0">
                <a:latin typeface="Arial Rounded MT Bold" pitchFamily="34" charset="0"/>
              </a:rPr>
              <a:t>Interés</a:t>
            </a:r>
            <a:endParaRPr lang="es-ES" sz="80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est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467544" y="4869160"/>
            <a:ext cx="59202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7200" dirty="0" smtClean="0">
                <a:solidFill>
                  <a:schemeClr val="bg1"/>
                </a:solidFill>
                <a:latin typeface="Arial Rounded MT Bold" pitchFamily="34" charset="0"/>
              </a:rPr>
              <a:t>Desasosiego</a:t>
            </a:r>
            <a:endParaRPr lang="es-ES" sz="72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apren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87639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0" y="980728"/>
            <a:ext cx="54572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800" dirty="0" smtClean="0">
                <a:solidFill>
                  <a:schemeClr val="bg1"/>
                </a:solidFill>
                <a:latin typeface="Arial Rounded MT Bold" pitchFamily="34" charset="0"/>
              </a:rPr>
              <a:t>¡Todo controlado!</a:t>
            </a:r>
            <a:endParaRPr lang="es-ES" sz="48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mujer_OK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4649491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3995936" y="5157192"/>
            <a:ext cx="45666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7200" dirty="0" smtClean="0">
                <a:latin typeface="Arial Rounded MT Bold" pitchFamily="34" charset="0"/>
              </a:rPr>
              <a:t>Atracción</a:t>
            </a:r>
            <a:endParaRPr lang="es-ES" sz="72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es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6951" y="8357"/>
            <a:ext cx="5007049" cy="6849643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79512" y="980728"/>
            <a:ext cx="39594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5400" dirty="0" smtClean="0">
                <a:latin typeface="Arial Rounded MT Bold" pitchFamily="34" charset="0"/>
              </a:rPr>
              <a:t>Prevención</a:t>
            </a:r>
            <a:endParaRPr lang="es-ES" sz="54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mirada-de-mied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3777"/>
            <a:ext cx="9144000" cy="6364224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3203848" y="4149080"/>
            <a:ext cx="348685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8800" dirty="0" smtClean="0">
                <a:latin typeface="Arial Rounded MT Bold" pitchFamily="34" charset="0"/>
              </a:rPr>
              <a:t>Miedo</a:t>
            </a:r>
            <a:endParaRPr lang="es-ES" sz="88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ud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6" y="1700808"/>
            <a:ext cx="4641472" cy="5157191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323528" y="476672"/>
            <a:ext cx="35649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6600" dirty="0" smtClean="0">
                <a:latin typeface="Arial Rounded MT Bold" pitchFamily="34" charset="0"/>
              </a:rPr>
              <a:t>Dudas...</a:t>
            </a:r>
            <a:endParaRPr lang="es-ES" sz="6600" dirty="0">
              <a:latin typeface="Arial Rounded MT Bold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4932040" y="836712"/>
            <a:ext cx="36599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6600" dirty="0" smtClean="0">
                <a:latin typeface="Arial Rounded MT Bold" pitchFamily="34" charset="0"/>
              </a:rPr>
              <a:t>Dudas…</a:t>
            </a:r>
            <a:endParaRPr lang="es-ES" sz="66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ud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4640459" y="2492896"/>
            <a:ext cx="45035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400" dirty="0" smtClean="0">
                <a:latin typeface="Arial Rounded MT Bold" pitchFamily="34" charset="0"/>
              </a:rPr>
              <a:t>¡Muchas dudas!</a:t>
            </a:r>
            <a:endParaRPr lang="es-ES" sz="44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a-amigdala-de-la-mujer-sin-miedo-300x3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00" y="3524250"/>
            <a:ext cx="2857500" cy="333375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539552" y="2132856"/>
            <a:ext cx="83027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800" dirty="0" smtClean="0">
                <a:latin typeface="Arial Rounded MT Bold" pitchFamily="34" charset="0"/>
              </a:rPr>
              <a:t>Sentimientos que nos llevan a posicionarnos… </a:t>
            </a:r>
            <a:endParaRPr lang="es-ES" sz="28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SIALASTI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4" y="35315"/>
            <a:ext cx="5796136" cy="6822685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0" y="1916832"/>
            <a:ext cx="317458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200" dirty="0" smtClean="0">
                <a:latin typeface="Arial Rounded MT Bold" pitchFamily="34" charset="0"/>
              </a:rPr>
              <a:t>Defensores</a:t>
            </a:r>
            <a:endParaRPr lang="es-ES" sz="42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quinensea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251520" y="764704"/>
            <a:ext cx="39164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5400" dirty="0" smtClean="0">
                <a:latin typeface="Arial Rounded MT Bold" pitchFamily="34" charset="0"/>
              </a:rPr>
              <a:t>Escépticos</a:t>
            </a:r>
            <a:endParaRPr lang="es-ES" sz="54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17_01_mascaras1edit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7150"/>
            <a:ext cx="9069050" cy="691515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979712" y="332656"/>
            <a:ext cx="55627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5400" dirty="0" smtClean="0">
                <a:solidFill>
                  <a:schemeClr val="bg1"/>
                </a:solidFill>
                <a:latin typeface="Arial Rounded MT Bold" pitchFamily="34" charset="0"/>
              </a:rPr>
              <a:t>Ajenos a las TIC</a:t>
            </a:r>
            <a:endParaRPr lang="es-ES" sz="54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monos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1619672" y="0"/>
            <a:ext cx="47243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5400" dirty="0" smtClean="0">
                <a:solidFill>
                  <a:schemeClr val="bg1"/>
                </a:solidFill>
                <a:latin typeface="Arial Rounded MT Bold" pitchFamily="34" charset="0"/>
              </a:rPr>
              <a:t>Disciplinados</a:t>
            </a:r>
            <a:endParaRPr lang="es-ES" sz="54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roj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0"/>
            <a:ext cx="6120680" cy="5301208"/>
          </a:xfrm>
          <a:prstGeom prst="rect">
            <a:avLst/>
          </a:prstGeom>
        </p:spPr>
      </p:pic>
      <p:pic>
        <p:nvPicPr>
          <p:cNvPr id="2" name="1 Imagen" descr="crazy-professor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06062" y="476672"/>
            <a:ext cx="5629492" cy="468052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2339752" y="5733256"/>
            <a:ext cx="39220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800" dirty="0" smtClean="0">
                <a:solidFill>
                  <a:srgbClr val="FF0000"/>
                </a:solidFill>
                <a:latin typeface="Arial Rounded MT Bold" pitchFamily="34" charset="0"/>
              </a:rPr>
              <a:t>Vaya, vaya...</a:t>
            </a:r>
            <a:endParaRPr lang="es-ES" sz="48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burl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5592" y="0"/>
            <a:ext cx="8232816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251520" y="260648"/>
            <a:ext cx="49514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7200" dirty="0" smtClean="0">
                <a:latin typeface="Arial Rounded MT Bold" pitchFamily="34" charset="0"/>
              </a:rPr>
              <a:t>Contrarios</a:t>
            </a:r>
            <a:endParaRPr lang="es-ES" sz="72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roj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052736"/>
            <a:ext cx="6120680" cy="4869160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755576" y="1556792"/>
            <a:ext cx="463146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_tradnl" sz="4000" dirty="0" smtClean="0">
                <a:solidFill>
                  <a:schemeClr val="bg1"/>
                </a:solidFill>
                <a:latin typeface="Arial Rounded MT Bold" pitchFamily="34" charset="0"/>
              </a:rPr>
              <a:t>El mundo</a:t>
            </a:r>
          </a:p>
          <a:p>
            <a:pPr>
              <a:lnSpc>
                <a:spcPct val="150000"/>
              </a:lnSpc>
            </a:pPr>
            <a:r>
              <a:rPr lang="es-ES_tradnl" sz="4000" dirty="0" smtClean="0">
                <a:solidFill>
                  <a:schemeClr val="bg1"/>
                </a:solidFill>
                <a:latin typeface="Arial Rounded MT Bold" pitchFamily="34" charset="0"/>
              </a:rPr>
              <a:t>La administración</a:t>
            </a:r>
          </a:p>
          <a:p>
            <a:pPr>
              <a:lnSpc>
                <a:spcPct val="150000"/>
              </a:lnSpc>
            </a:pPr>
            <a:r>
              <a:rPr lang="es-ES_tradnl" sz="4000" dirty="0" smtClean="0">
                <a:solidFill>
                  <a:schemeClr val="bg1"/>
                </a:solidFill>
                <a:latin typeface="Arial Rounded MT Bold" pitchFamily="34" charset="0"/>
              </a:rPr>
              <a:t>La sociedad</a:t>
            </a:r>
          </a:p>
          <a:p>
            <a:pPr>
              <a:lnSpc>
                <a:spcPct val="150000"/>
              </a:lnSpc>
            </a:pPr>
            <a:r>
              <a:rPr lang="es-ES_tradnl" sz="4000" dirty="0" smtClean="0">
                <a:solidFill>
                  <a:schemeClr val="bg1"/>
                </a:solidFill>
                <a:latin typeface="Arial Rounded MT Bold" pitchFamily="34" charset="0"/>
              </a:rPr>
              <a:t>La necesidad…</a:t>
            </a:r>
            <a:endParaRPr lang="es-ES" sz="40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roj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980728"/>
            <a:ext cx="6120680" cy="4536504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 flipH="1">
            <a:off x="971600" y="836712"/>
            <a:ext cx="65527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_tradnl" sz="4800" dirty="0" smtClean="0">
                <a:solidFill>
                  <a:schemeClr val="bg1"/>
                </a:solidFill>
                <a:latin typeface="Arial Rounded MT Bold" pitchFamily="34" charset="0"/>
              </a:rPr>
              <a:t>Nos recomienda</a:t>
            </a:r>
          </a:p>
          <a:p>
            <a:pPr>
              <a:lnSpc>
                <a:spcPct val="150000"/>
              </a:lnSpc>
            </a:pPr>
            <a:r>
              <a:rPr lang="es-ES_tradnl" sz="4800" dirty="0" smtClean="0">
                <a:solidFill>
                  <a:schemeClr val="bg1"/>
                </a:solidFill>
                <a:latin typeface="Arial Rounded MT Bold" pitchFamily="34" charset="0"/>
              </a:rPr>
              <a:t>Impone</a:t>
            </a:r>
          </a:p>
          <a:p>
            <a:pPr>
              <a:lnSpc>
                <a:spcPct val="150000"/>
              </a:lnSpc>
            </a:pPr>
            <a:r>
              <a:rPr lang="es-ES_tradnl" sz="4800" dirty="0" smtClean="0">
                <a:solidFill>
                  <a:schemeClr val="bg1"/>
                </a:solidFill>
                <a:latin typeface="Arial Rounded MT Bold" pitchFamily="34" charset="0"/>
              </a:rPr>
              <a:t>Sugiere</a:t>
            </a:r>
          </a:p>
          <a:p>
            <a:pPr>
              <a:lnSpc>
                <a:spcPct val="150000"/>
              </a:lnSpc>
            </a:pPr>
            <a:r>
              <a:rPr lang="es-ES_tradnl" sz="4800" dirty="0" smtClean="0">
                <a:solidFill>
                  <a:schemeClr val="bg1"/>
                </a:solidFill>
                <a:latin typeface="Arial Rounded MT Bold" pitchFamily="34" charset="0"/>
              </a:rPr>
              <a:t>Exige….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nina_interne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8833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3563888" y="260648"/>
            <a:ext cx="4807791" cy="16475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_tradnl" sz="3600" dirty="0" smtClean="0">
                <a:solidFill>
                  <a:schemeClr val="bg1"/>
                </a:solidFill>
                <a:latin typeface="Arial Rounded MT Bold" pitchFamily="34" charset="0"/>
              </a:rPr>
              <a:t>Llevar las TIC al aula</a:t>
            </a:r>
          </a:p>
          <a:p>
            <a:pPr>
              <a:lnSpc>
                <a:spcPct val="150000"/>
              </a:lnSpc>
            </a:pPr>
            <a:r>
              <a:rPr lang="es-ES_tradnl" sz="3600" dirty="0" smtClean="0">
                <a:solidFill>
                  <a:schemeClr val="bg1"/>
                </a:solidFill>
                <a:latin typeface="Arial Rounded MT Bold" pitchFamily="34" charset="0"/>
              </a:rPr>
              <a:t>Crear la Escuela 2.0</a:t>
            </a:r>
            <a:endParaRPr lang="es-ES" sz="36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roj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9144000" cy="1224136"/>
          </a:xfrm>
          <a:prstGeom prst="rect">
            <a:avLst/>
          </a:prstGeom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67544" y="415117"/>
            <a:ext cx="69847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Pero no sabemos como…</a:t>
            </a:r>
            <a:endParaRPr kumimoji="0" lang="es-ES_tradnl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  <p:pic>
        <p:nvPicPr>
          <p:cNvPr id="3" name="2 Imagen" descr="gesto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84784"/>
            <a:ext cx="9144000" cy="5373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3. lamarcaeditora.co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0"/>
            <a:ext cx="7704856" cy="6858000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1619672" y="5661248"/>
            <a:ext cx="5252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600" dirty="0" smtClean="0">
                <a:latin typeface="Arial Rounded MT Bold" pitchFamily="34" charset="0"/>
              </a:rPr>
              <a:t>No sabemos por qué…</a:t>
            </a:r>
            <a:endParaRPr lang="es-ES" sz="36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cos-de-i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0"/>
            <a:ext cx="5076056" cy="6858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323528" y="1484784"/>
            <a:ext cx="274729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3200" dirty="0" smtClean="0">
                <a:latin typeface="Arial Rounded MT Bold" pitchFamily="34" charset="0"/>
              </a:rPr>
              <a:t>No sabemos </a:t>
            </a:r>
          </a:p>
          <a:p>
            <a:r>
              <a:rPr lang="es-ES_tradnl" sz="3200" dirty="0" smtClean="0">
                <a:latin typeface="Arial Rounded MT Bold" pitchFamily="34" charset="0"/>
              </a:rPr>
              <a:t>con quién…</a:t>
            </a:r>
            <a:endParaRPr lang="es-ES" sz="32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roj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0"/>
            <a:ext cx="6120680" cy="6858000"/>
          </a:xfrm>
          <a:prstGeom prst="rect">
            <a:avLst/>
          </a:prstGeom>
        </p:spPr>
      </p:pic>
      <p:pic>
        <p:nvPicPr>
          <p:cNvPr id="3" name="2 Imagen" descr="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0"/>
            <a:ext cx="6684236" cy="5013177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1763688" y="5229200"/>
            <a:ext cx="49219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3200" dirty="0" smtClean="0">
                <a:solidFill>
                  <a:schemeClr val="bg1"/>
                </a:solidFill>
                <a:latin typeface="Arial Rounded MT Bold" pitchFamily="34" charset="0"/>
              </a:rPr>
              <a:t>No sabemos para qué…</a:t>
            </a:r>
            <a:endParaRPr lang="es-ES" sz="32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profes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5116"/>
            <a:ext cx="9144000" cy="6873116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1547664" y="5445224"/>
            <a:ext cx="50496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4800" dirty="0" smtClean="0">
                <a:solidFill>
                  <a:schemeClr val="bg1"/>
                </a:solidFill>
                <a:latin typeface="Arial Rounded MT Bold" pitchFamily="34" charset="0"/>
              </a:rPr>
              <a:t>¡No sabemos …!</a:t>
            </a:r>
            <a:endParaRPr lang="es-ES" sz="48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Tiempo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475656" y="0"/>
            <a:ext cx="57807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Necesitamos tiempo…</a:t>
            </a:r>
            <a:endParaRPr kumimoji="0" lang="es-ES_tradnl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ección siguien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tiempo04_conclus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39552" y="1165975"/>
            <a:ext cx="550182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No tenemos tiempo…</a:t>
            </a:r>
            <a:endParaRPr kumimoji="0" lang="es-ES_tradnl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marcel_marcea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48064" cy="6858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5436096" y="1772816"/>
            <a:ext cx="266771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3200" dirty="0" smtClean="0">
                <a:latin typeface="Arial Rounded MT Bold" pitchFamily="34" charset="0"/>
              </a:rPr>
              <a:t>No tenemos </a:t>
            </a:r>
          </a:p>
          <a:p>
            <a:r>
              <a:rPr lang="es-ES_tradnl" sz="3200" dirty="0" smtClean="0">
                <a:solidFill>
                  <a:srgbClr val="FF0000"/>
                </a:solidFill>
                <a:latin typeface="Arial Rounded MT Bold" pitchFamily="34" charset="0"/>
              </a:rPr>
              <a:t>necesidad</a:t>
            </a:r>
            <a:r>
              <a:rPr lang="es-ES_tradnl" sz="3200" dirty="0" smtClean="0">
                <a:latin typeface="Arial Rounded MT Bold" pitchFamily="34" charset="0"/>
              </a:rPr>
              <a:t>…</a:t>
            </a:r>
            <a:endParaRPr lang="es-ES" sz="32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pas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5580"/>
          </a:xfrm>
          <a:prstGeom prst="rect">
            <a:avLst/>
          </a:prstGeom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67544" y="2204864"/>
            <a:ext cx="64087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Si no sentimos la </a:t>
            </a:r>
            <a:r>
              <a:rPr kumimoji="0" lang="es-ES_tradnl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necesidad </a:t>
            </a:r>
            <a:r>
              <a:rPr kumimoji="0" lang="es-ES_tradnl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no vamos a dar ningún paso</a:t>
            </a:r>
            <a:r>
              <a:rPr kumimoji="0" lang="es-ES_tradnl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s-ES_tradnl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200472"/>
            <a:ext cx="879646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4F81BD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¿</a:t>
            </a:r>
            <a:r>
              <a:rPr kumimoji="0" lang="en-US" sz="4400" b="1" i="0" u="none" strike="noStrike" cap="none" normalizeH="0" baseline="0" dirty="0" err="1" smtClean="0">
                <a:ln>
                  <a:noFill/>
                </a:ln>
                <a:solidFill>
                  <a:srgbClr val="4F81BD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Qué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4F81BD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4400" b="1" i="0" u="none" strike="noStrike" cap="none" normalizeH="0" baseline="0" dirty="0" err="1" smtClean="0">
                <a:ln>
                  <a:noFill/>
                </a:ln>
                <a:solidFill>
                  <a:srgbClr val="4F81BD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necesidad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4F81BD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4400" b="1" i="0" u="none" strike="noStrike" cap="none" normalizeH="0" baseline="0" dirty="0" err="1" smtClean="0">
                <a:ln>
                  <a:noFill/>
                </a:ln>
                <a:solidFill>
                  <a:srgbClr val="4F81BD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tengo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4F81BD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4400" b="1" i="0" u="none" strike="noStrike" cap="none" normalizeH="0" baseline="0" dirty="0" err="1" smtClean="0">
                <a:ln>
                  <a:noFill/>
                </a:ln>
                <a:solidFill>
                  <a:srgbClr val="4F81BD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yo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4F81BD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Imagen" descr="perro-ordenado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32746" y="1844824"/>
            <a:ext cx="6911254" cy="3882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ztai6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2559427"/>
            <a:ext cx="7164288" cy="4298573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539552" y="476672"/>
            <a:ext cx="7704856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dirty="0" smtClean="0">
                <a:latin typeface="Arial Rounded MT Bold" pitchFamily="34" charset="0"/>
              </a:rPr>
              <a:t>Necesitamos aprender nuevos códigos sin los cuales nos convertimos en </a:t>
            </a:r>
            <a:r>
              <a:rPr lang="es-ES_tradnl" sz="2000" dirty="0" smtClean="0">
                <a:solidFill>
                  <a:srgbClr val="FF0000"/>
                </a:solidFill>
                <a:latin typeface="Arial Rounded MT Bold" pitchFamily="34" charset="0"/>
              </a:rPr>
              <a:t>analfabetos funcionales</a:t>
            </a:r>
            <a:r>
              <a:rPr lang="es-ES_tradnl" sz="2000" dirty="0" smtClean="0">
                <a:latin typeface="Arial Rounded MT Bold" pitchFamily="34" charset="0"/>
              </a:rPr>
              <a:t>: </a:t>
            </a:r>
          </a:p>
          <a:p>
            <a:endParaRPr lang="es-ES_tradnl" sz="1100" dirty="0" smtClean="0">
              <a:latin typeface="Arial Rounded MT Bold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sz="2000" dirty="0" smtClean="0">
                <a:latin typeface="Arial Rounded MT Bold" pitchFamily="34" charset="0"/>
              </a:rPr>
              <a:t>Incapaces  de comunicarnos en el lenguaje que utilizan nuestros alumnos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2000" dirty="0" smtClean="0">
                <a:latin typeface="Arial Rounded MT Bold" pitchFamily="34" charset="0"/>
              </a:rPr>
              <a:t>desconocedores del mundo en el que debemos enseñarles a vivir.</a:t>
            </a:r>
            <a:endParaRPr lang="es-ES" sz="20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1520" y="188640"/>
            <a:ext cx="8473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800" dirty="0" smtClean="0">
                <a:latin typeface="Arial Rounded MT Bold" pitchFamily="34" charset="0"/>
              </a:rPr>
              <a:t>Como personas,  ciudadanos podemos elegir….</a:t>
            </a:r>
            <a:endParaRPr lang="es-ES" sz="2800" dirty="0">
              <a:latin typeface="Arial Rounded MT Bold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1619672" y="836712"/>
            <a:ext cx="47739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6000" b="1" dirty="0" smtClean="0">
                <a:solidFill>
                  <a:srgbClr val="C00000"/>
                </a:solidFill>
              </a:rPr>
              <a:t>Vivir</a:t>
            </a:r>
            <a:r>
              <a:rPr lang="es-ES_tradnl" sz="6000" b="1" dirty="0" smtClean="0"/>
              <a:t> en la Red</a:t>
            </a:r>
            <a:endParaRPr lang="es-ES" sz="60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1619672" y="1916832"/>
            <a:ext cx="5039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600" dirty="0" smtClean="0">
                <a:latin typeface="Arial Rounded MT Bold" pitchFamily="34" charset="0"/>
              </a:rPr>
              <a:t>(Residentes digitales)</a:t>
            </a:r>
            <a:endParaRPr lang="es-ES" sz="3600" dirty="0">
              <a:latin typeface="Arial Rounded MT Bold" pitchFamily="34" charset="0"/>
            </a:endParaRPr>
          </a:p>
        </p:txBody>
      </p:sp>
      <p:pic>
        <p:nvPicPr>
          <p:cNvPr id="7" name="6 Imagen" descr="hog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3140968"/>
            <a:ext cx="3840480" cy="3200400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4716016" y="2636912"/>
            <a:ext cx="1476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>
                <a:hlinkClick r:id="rId3"/>
              </a:rPr>
              <a:t>(David White</a:t>
            </a:r>
            <a:r>
              <a:rPr lang="es-ES_tradnl" dirty="0" smtClean="0"/>
              <a:t>)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23528" y="188640"/>
            <a:ext cx="8473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800" dirty="0" smtClean="0">
                <a:latin typeface="Arial Rounded MT Bold" pitchFamily="34" charset="0"/>
              </a:rPr>
              <a:t>Como personas,  ciudadanos podemos elegir….</a:t>
            </a:r>
            <a:endParaRPr lang="es-ES" sz="2800" dirty="0">
              <a:latin typeface="Arial Rounded MT Bold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907704" y="1268760"/>
            <a:ext cx="51246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6000" dirty="0" smtClean="0">
                <a:solidFill>
                  <a:srgbClr val="C00000"/>
                </a:solidFill>
                <a:latin typeface="Arial Rounded MT Bold" pitchFamily="34" charset="0"/>
              </a:rPr>
              <a:t>Visitar</a:t>
            </a:r>
            <a:r>
              <a:rPr lang="es-ES_tradnl" sz="6000" dirty="0" smtClean="0">
                <a:latin typeface="Arial Rounded MT Bold" pitchFamily="34" charset="0"/>
              </a:rPr>
              <a:t> la Red</a:t>
            </a:r>
            <a:endParaRPr lang="es-ES" sz="6000" dirty="0">
              <a:latin typeface="Arial Rounded MT Bold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267744" y="2348880"/>
            <a:ext cx="45320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>
                <a:latin typeface="Arial Rounded MT Bold" pitchFamily="34" charset="0"/>
              </a:rPr>
              <a:t>(</a:t>
            </a:r>
            <a:r>
              <a:rPr lang="es-ES_tradnl" sz="3600" dirty="0" smtClean="0">
                <a:latin typeface="Arial Rounded MT Bold" pitchFamily="34" charset="0"/>
              </a:rPr>
              <a:t>visitantes digitales</a:t>
            </a:r>
            <a:r>
              <a:rPr lang="es-ES_tradnl" dirty="0" smtClean="0">
                <a:latin typeface="Arial Rounded MT Bold" pitchFamily="34" charset="0"/>
              </a:rPr>
              <a:t>)</a:t>
            </a:r>
            <a:endParaRPr lang="es-ES" dirty="0">
              <a:latin typeface="Arial Rounded MT Bold" pitchFamily="34" charset="0"/>
            </a:endParaRPr>
          </a:p>
        </p:txBody>
      </p:sp>
      <p:pic>
        <p:nvPicPr>
          <p:cNvPr id="7" name="6 Imagen" descr="male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3717032"/>
            <a:ext cx="5162550" cy="2857500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5076056" y="3068960"/>
            <a:ext cx="1476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>
                <a:hlinkClick r:id="rId3"/>
              </a:rPr>
              <a:t>(David White</a:t>
            </a:r>
            <a:r>
              <a:rPr lang="es-ES_tradnl" dirty="0" smtClean="0"/>
              <a:t>)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ojos-vendad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5810249" cy="6858000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4932040" y="2708920"/>
            <a:ext cx="40598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4400" dirty="0" smtClean="0">
                <a:latin typeface="Arial Rounded MT Bold" pitchFamily="34" charset="0"/>
              </a:rPr>
              <a:t>Incluso </a:t>
            </a:r>
          </a:p>
          <a:p>
            <a:pPr algn="ctr"/>
            <a:r>
              <a:rPr lang="es-ES_tradnl" sz="4400" dirty="0" smtClean="0">
                <a:solidFill>
                  <a:srgbClr val="C00000"/>
                </a:solidFill>
                <a:latin typeface="Arial Rounded MT Bold" pitchFamily="34" charset="0"/>
              </a:rPr>
              <a:t>Ignorar</a:t>
            </a:r>
            <a:r>
              <a:rPr lang="es-ES_tradnl" sz="4400" dirty="0" smtClean="0">
                <a:latin typeface="Arial Rounded MT Bold" pitchFamily="34" charset="0"/>
              </a:rPr>
              <a:t> la Red</a:t>
            </a:r>
            <a:endParaRPr lang="es-ES" sz="4400" dirty="0">
              <a:latin typeface="Arial Rounded MT Bold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467544" y="332656"/>
            <a:ext cx="8473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800" dirty="0" smtClean="0">
                <a:solidFill>
                  <a:schemeClr val="bg1"/>
                </a:solidFill>
                <a:latin typeface="Arial Rounded MT Bold" pitchFamily="34" charset="0"/>
              </a:rPr>
              <a:t>Como personas,  ciudadanos </a:t>
            </a:r>
            <a:r>
              <a:rPr lang="es-ES_tradnl" sz="2800" dirty="0" smtClean="0">
                <a:latin typeface="Arial Rounded MT Bold" pitchFamily="34" charset="0"/>
              </a:rPr>
              <a:t>podemos elegir….</a:t>
            </a:r>
            <a:endParaRPr lang="es-ES" sz="28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20070622171541-web2.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292080" cy="6963263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5508104" y="908720"/>
            <a:ext cx="3635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600" dirty="0" smtClean="0">
                <a:latin typeface="Arial Rounded MT Bold" pitchFamily="34" charset="0"/>
              </a:rPr>
              <a:t>Nuestros alumnos, nuestros hijos ya han </a:t>
            </a:r>
            <a:r>
              <a:rPr lang="es-ES_tradnl" sz="3600" dirty="0" smtClean="0">
                <a:latin typeface="Arial Rounded MT Bold" pitchFamily="34" charset="0"/>
              </a:rPr>
              <a:t>elegido: </a:t>
            </a:r>
            <a:r>
              <a:rPr lang="es-ES_tradnl" sz="3600" dirty="0" smtClean="0">
                <a:latin typeface="Arial Rounded MT Bold" pitchFamily="34" charset="0"/>
              </a:rPr>
              <a:t>son </a:t>
            </a:r>
            <a:r>
              <a:rPr lang="es-ES_tradnl" sz="3600" dirty="0" smtClean="0">
                <a:solidFill>
                  <a:srgbClr val="FF0000"/>
                </a:solidFill>
                <a:latin typeface="Arial Rounded MT Bold" pitchFamily="34" charset="0"/>
              </a:rPr>
              <a:t>residentes digitales</a:t>
            </a:r>
            <a:endParaRPr lang="es-ES" sz="36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internet-mund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012160" cy="7000826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6047656" y="1844824"/>
            <a:ext cx="30963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600" dirty="0" smtClean="0">
                <a:latin typeface="Arial Rounded MT Bold" pitchFamily="34" charset="0"/>
              </a:rPr>
              <a:t>Internet </a:t>
            </a:r>
            <a:endParaRPr lang="es-ES_tradnl" sz="3600" dirty="0" smtClean="0">
              <a:latin typeface="Arial Rounded MT Bold" pitchFamily="34" charset="0"/>
            </a:endParaRPr>
          </a:p>
          <a:p>
            <a:r>
              <a:rPr lang="es-ES_tradnl" sz="3600" dirty="0" smtClean="0">
                <a:latin typeface="Arial Rounded MT Bold" pitchFamily="34" charset="0"/>
              </a:rPr>
              <a:t>es </a:t>
            </a:r>
            <a:r>
              <a:rPr lang="es-ES_tradnl" sz="3600" dirty="0" smtClean="0">
                <a:solidFill>
                  <a:srgbClr val="FF0000"/>
                </a:solidFill>
                <a:latin typeface="Arial Rounded MT Bold" pitchFamily="34" charset="0"/>
              </a:rPr>
              <a:t>una parte más </a:t>
            </a:r>
            <a:endParaRPr lang="es-ES_tradnl" sz="3600" dirty="0" smtClean="0">
              <a:solidFill>
                <a:srgbClr val="FF0000"/>
              </a:solidFill>
              <a:latin typeface="Arial Rounded MT Bold" pitchFamily="34" charset="0"/>
            </a:endParaRPr>
          </a:p>
          <a:p>
            <a:r>
              <a:rPr lang="es-ES_tradnl" sz="3600" dirty="0" smtClean="0">
                <a:solidFill>
                  <a:srgbClr val="FF0000"/>
                </a:solidFill>
                <a:latin typeface="Arial Rounded MT Bold" pitchFamily="34" charset="0"/>
              </a:rPr>
              <a:t>del </a:t>
            </a:r>
            <a:r>
              <a:rPr lang="es-ES_tradnl" sz="3600" dirty="0" smtClean="0">
                <a:solidFill>
                  <a:srgbClr val="FF0000"/>
                </a:solidFill>
                <a:latin typeface="Arial Rounded MT Bold" pitchFamily="34" charset="0"/>
              </a:rPr>
              <a:t>mundo </a:t>
            </a:r>
            <a:r>
              <a:rPr lang="es-ES_tradnl" sz="3600" dirty="0" smtClean="0">
                <a:latin typeface="Arial Rounded MT Bold" pitchFamily="34" charset="0"/>
              </a:rPr>
              <a:t>en el que viven</a:t>
            </a:r>
            <a:endParaRPr lang="es-ES" sz="36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95536" y="2492896"/>
            <a:ext cx="84074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6600" dirty="0" smtClean="0">
                <a:latin typeface="Arial Rounded MT Bold" pitchFamily="34" charset="0"/>
              </a:rPr>
              <a:t>Nuevas Tecnologías</a:t>
            </a:r>
            <a:endParaRPr lang="es-ES" sz="66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55576" y="548680"/>
            <a:ext cx="78983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4000" dirty="0" smtClean="0">
                <a:latin typeface="Arial Rounded MT Bold" pitchFamily="34" charset="0"/>
              </a:rPr>
              <a:t>nos puede gustar </a:t>
            </a:r>
            <a:r>
              <a:rPr lang="es-ES_tradnl" sz="4000" dirty="0" smtClean="0">
                <a:solidFill>
                  <a:srgbClr val="FF0000"/>
                </a:solidFill>
                <a:latin typeface="Arial Rounded MT Bold" pitchFamily="34" charset="0"/>
              </a:rPr>
              <a:t>má</a:t>
            </a:r>
            <a:r>
              <a:rPr lang="es-ES_tradnl" sz="4000" dirty="0" smtClean="0">
                <a:latin typeface="Arial Rounded MT Bold" pitchFamily="34" charset="0"/>
              </a:rPr>
              <a:t>s o menos</a:t>
            </a:r>
            <a:endParaRPr lang="es-ES" sz="4000" dirty="0">
              <a:latin typeface="Arial Rounded MT Bold" pitchFamily="34" charset="0"/>
            </a:endParaRPr>
          </a:p>
        </p:txBody>
      </p:sp>
      <p:pic>
        <p:nvPicPr>
          <p:cNvPr id="3" name="2 Imagen" descr="me-gus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132856"/>
            <a:ext cx="2857500" cy="2447925"/>
          </a:xfrm>
          <a:prstGeom prst="rect">
            <a:avLst/>
          </a:prstGeom>
        </p:spPr>
      </p:pic>
      <p:pic>
        <p:nvPicPr>
          <p:cNvPr id="4" name="3 Imagen" descr="me-gus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V="1">
            <a:off x="5148064" y="3212976"/>
            <a:ext cx="2857500" cy="2304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quej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569"/>
            <a:ext cx="9144000" cy="6863138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1547664" y="4869160"/>
            <a:ext cx="62504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4800" dirty="0" smtClean="0">
                <a:solidFill>
                  <a:schemeClr val="bg1"/>
                </a:solidFill>
                <a:latin typeface="Arial Rounded MT Bold" pitchFamily="34" charset="0"/>
              </a:rPr>
              <a:t>podemos quejarnos </a:t>
            </a:r>
            <a:endParaRPr lang="es-ES" sz="48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los-telenecos-de-barrio-sesamo-a-la-conquista-de-las-nuevas-tecnologi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1844824"/>
            <a:ext cx="4836368" cy="4171367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1547664" y="332656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600" dirty="0" smtClean="0">
                <a:latin typeface="Arial Rounded MT Bold" pitchFamily="34" charset="0"/>
              </a:rPr>
              <a:t>o compararlo con lo que vivimos en </a:t>
            </a:r>
            <a:r>
              <a:rPr lang="es-ES_tradnl" sz="3600" dirty="0" smtClean="0">
                <a:solidFill>
                  <a:srgbClr val="FF0000"/>
                </a:solidFill>
                <a:latin typeface="Arial Rounded MT Bold" pitchFamily="34" charset="0"/>
              </a:rPr>
              <a:t>otro tiempo</a:t>
            </a:r>
            <a:r>
              <a:rPr lang="es-ES_tradnl" sz="3600" dirty="0" smtClean="0">
                <a:latin typeface="Arial Rounded MT Bold" pitchFamily="34" charset="0"/>
              </a:rPr>
              <a:t>,</a:t>
            </a:r>
            <a:endParaRPr lang="es-ES" sz="36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internet-seguro-nin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61715" cy="6858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179512" y="980728"/>
            <a:ext cx="65527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4000" dirty="0" smtClean="0">
                <a:solidFill>
                  <a:schemeClr val="bg1"/>
                </a:solidFill>
                <a:latin typeface="Arial Rounded MT Bold" pitchFamily="34" charset="0"/>
              </a:rPr>
              <a:t>P</a:t>
            </a:r>
            <a:r>
              <a:rPr lang="es-ES_tradnl" sz="4000" dirty="0" smtClean="0">
                <a:solidFill>
                  <a:schemeClr val="bg1"/>
                </a:solidFill>
                <a:latin typeface="Arial Rounded MT Bold" pitchFamily="34" charset="0"/>
              </a:rPr>
              <a:t>odemos </a:t>
            </a:r>
            <a:r>
              <a:rPr lang="es-ES_tradnl" sz="4000" dirty="0" smtClean="0">
                <a:solidFill>
                  <a:schemeClr val="bg1"/>
                </a:solidFill>
                <a:latin typeface="Arial Rounded MT Bold" pitchFamily="34" charset="0"/>
              </a:rPr>
              <a:t>cuestionarlo </a:t>
            </a:r>
            <a:r>
              <a:rPr lang="es-ES_tradnl" sz="4000" dirty="0" smtClean="0">
                <a:latin typeface="Arial Rounded MT Bold" pitchFamily="34" charset="0"/>
              </a:rPr>
              <a:t>o</a:t>
            </a:r>
            <a:r>
              <a:rPr lang="es-ES_tradnl" sz="4000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s-ES_tradnl" sz="4000" dirty="0" smtClean="0">
                <a:solidFill>
                  <a:schemeClr val="bg1"/>
                </a:solidFill>
                <a:latin typeface="Arial Rounded MT Bold" pitchFamily="34" charset="0"/>
              </a:rPr>
              <a:t>criticarlo, pero es una realidad</a:t>
            </a:r>
            <a:r>
              <a:rPr lang="es-ES_tradnl" sz="4000" dirty="0" smtClean="0">
                <a:latin typeface="Arial Rounded MT Bold" pitchFamily="34" charset="0"/>
              </a:rPr>
              <a:t>: </a:t>
            </a:r>
            <a:r>
              <a:rPr lang="es-ES_tradnl" sz="4000" dirty="0" smtClean="0">
                <a:solidFill>
                  <a:srgbClr val="FF0000"/>
                </a:solidFill>
                <a:latin typeface="Arial Rounded MT Bold" pitchFamily="34" charset="0"/>
              </a:rPr>
              <a:t>¡ellos viven allí!  </a:t>
            </a:r>
            <a:endParaRPr lang="es-ES" sz="40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55576" y="548680"/>
            <a:ext cx="7200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400" dirty="0" smtClean="0">
                <a:latin typeface="Arial Rounded MT Bold" pitchFamily="34" charset="0"/>
              </a:rPr>
              <a:t>Los educadores (padres y </a:t>
            </a:r>
            <a:r>
              <a:rPr lang="es-ES_tradnl" sz="2400" dirty="0" smtClean="0">
                <a:latin typeface="Arial Rounded MT Bold" pitchFamily="34" charset="0"/>
              </a:rPr>
              <a:t>maestros) </a:t>
            </a:r>
            <a:r>
              <a:rPr lang="es-ES_tradnl" sz="2400" dirty="0" smtClean="0">
                <a:latin typeface="Arial Rounded MT Bold" pitchFamily="34" charset="0"/>
              </a:rPr>
              <a:t>tenemos el encargo de </a:t>
            </a:r>
            <a:r>
              <a:rPr lang="es-ES_tradnl" sz="2400" dirty="0" smtClean="0">
                <a:solidFill>
                  <a:srgbClr val="FF0000"/>
                </a:solidFill>
                <a:latin typeface="Arial Rounded MT Bold" pitchFamily="34" charset="0"/>
              </a:rPr>
              <a:t>acompañar</a:t>
            </a:r>
            <a:r>
              <a:rPr lang="es-ES_tradnl" sz="2400" dirty="0" smtClean="0">
                <a:latin typeface="Arial Rounded MT Bold" pitchFamily="34" charset="0"/>
              </a:rPr>
              <a:t> a nuestros alumnos en el conocimiento del mundo para hacerles ciudadanos </a:t>
            </a:r>
            <a:r>
              <a:rPr lang="es-ES_tradnl" sz="2400" dirty="0" smtClean="0">
                <a:solidFill>
                  <a:srgbClr val="FF0000"/>
                </a:solidFill>
                <a:latin typeface="Arial Rounded MT Bold" pitchFamily="34" charset="0"/>
              </a:rPr>
              <a:t>competentes y seguros</a:t>
            </a:r>
            <a:endParaRPr lang="es-ES" sz="2400" dirty="0" smtClean="0">
              <a:solidFill>
                <a:srgbClr val="FF0000"/>
              </a:solidFill>
              <a:latin typeface="Arial Rounded MT Bold" pitchFamily="34" charset="0"/>
            </a:endParaRPr>
          </a:p>
          <a:p>
            <a:r>
              <a:rPr lang="es-ES_tradnl" sz="2400" dirty="0" smtClean="0">
                <a:latin typeface="Arial Rounded MT Bold" pitchFamily="34" charset="0"/>
              </a:rPr>
              <a:t> </a:t>
            </a:r>
            <a:endParaRPr lang="es-ES" sz="2400" dirty="0">
              <a:latin typeface="Arial Rounded MT Bold" pitchFamily="34" charset="0"/>
            </a:endParaRPr>
          </a:p>
        </p:txBody>
      </p:sp>
      <p:pic>
        <p:nvPicPr>
          <p:cNvPr id="5" name="4 Imagen" descr="Linux-Ubuntu.5.10-Portad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2060848"/>
            <a:ext cx="4454931" cy="4437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roj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844824"/>
            <a:ext cx="6120680" cy="5013176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611560" y="548680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dirty="0" smtClean="0">
                <a:latin typeface="Arial Rounded MT Bold" pitchFamily="34" charset="0"/>
              </a:rPr>
              <a:t>Por eso… no </a:t>
            </a:r>
            <a:r>
              <a:rPr lang="es-ES_tradnl" sz="3200" dirty="0" smtClean="0">
                <a:latin typeface="Arial Rounded MT Bold" pitchFamily="34" charset="0"/>
              </a:rPr>
              <a:t>le demos más </a:t>
            </a:r>
            <a:r>
              <a:rPr lang="es-ES_tradnl" sz="3200" dirty="0" smtClean="0">
                <a:latin typeface="Arial Rounded MT Bold" pitchFamily="34" charset="0"/>
              </a:rPr>
              <a:t>vueltas</a:t>
            </a:r>
            <a:endParaRPr lang="es-ES" sz="32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pic>
        <p:nvPicPr>
          <p:cNvPr id="4" name="3 Imagen" descr="1380689241_4cfdc7db9c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2057400"/>
            <a:ext cx="6022975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548680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dirty="0" smtClean="0">
                <a:latin typeface="Arial Rounded MT Bold" pitchFamily="34" charset="0"/>
              </a:rPr>
              <a:t>y </a:t>
            </a:r>
            <a:r>
              <a:rPr lang="es-ES_tradnl" sz="3200" dirty="0" smtClean="0">
                <a:latin typeface="Arial Rounded MT Bold" pitchFamily="34" charset="0"/>
              </a:rPr>
              <a:t>pongámonos </a:t>
            </a:r>
            <a:r>
              <a:rPr lang="es-ES_tradnl" sz="3200" dirty="0" smtClean="0">
                <a:solidFill>
                  <a:srgbClr val="FF0000"/>
                </a:solidFill>
                <a:latin typeface="Arial Rounded MT Bold" pitchFamily="34" charset="0"/>
              </a:rPr>
              <a:t>¡manos </a:t>
            </a:r>
            <a:r>
              <a:rPr lang="es-ES_tradnl" sz="3200" dirty="0" smtClean="0">
                <a:solidFill>
                  <a:srgbClr val="FF0000"/>
                </a:solidFill>
                <a:latin typeface="Arial Rounded MT Bold" pitchFamily="34" charset="0"/>
              </a:rPr>
              <a:t>a la </a:t>
            </a:r>
            <a:r>
              <a:rPr lang="es-ES_tradnl" sz="3200" dirty="0" smtClean="0">
                <a:solidFill>
                  <a:srgbClr val="FF0000"/>
                </a:solidFill>
                <a:latin typeface="Arial Rounded MT Bold" pitchFamily="34" charset="0"/>
              </a:rPr>
              <a:t>obra!.</a:t>
            </a:r>
            <a:endParaRPr lang="es-ES" sz="32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pic>
        <p:nvPicPr>
          <p:cNvPr id="3" name="2 Imagen" descr="3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4253" y="2348880"/>
            <a:ext cx="5249748" cy="450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2.0-4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3" name="2 Llamada ovalada"/>
          <p:cNvSpPr/>
          <p:nvPr/>
        </p:nvSpPr>
        <p:spPr>
          <a:xfrm>
            <a:off x="827584" y="0"/>
            <a:ext cx="5688632" cy="4293096"/>
          </a:xfrm>
          <a:prstGeom prst="wedgeEllipseCallout">
            <a:avLst>
              <a:gd name="adj1" fmla="val 3204"/>
              <a:gd name="adj2" fmla="val 7989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3 Imagen" descr="web2_0paradocent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404664"/>
            <a:ext cx="2813256" cy="3240360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0" y="5589240"/>
            <a:ext cx="9144000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s-ES_tradnl" sz="2800" dirty="0" smtClean="0">
                <a:latin typeface="Arial Rounded MT Bold" pitchFamily="34" charset="0"/>
              </a:rPr>
              <a:t>Internet, las TIC, las </a:t>
            </a:r>
            <a:r>
              <a:rPr lang="es-ES_tradnl" sz="2800" dirty="0" smtClean="0">
                <a:solidFill>
                  <a:srgbClr val="FF0000"/>
                </a:solidFill>
                <a:latin typeface="Arial Rounded MT Bold" pitchFamily="34" charset="0"/>
              </a:rPr>
              <a:t>TAC</a:t>
            </a:r>
            <a:r>
              <a:rPr lang="es-ES_tradnl" sz="2800" dirty="0" smtClean="0">
                <a:latin typeface="Arial Rounded MT Bold" pitchFamily="34" charset="0"/>
              </a:rPr>
              <a:t>, las herramientas 2.0… </a:t>
            </a:r>
            <a:endParaRPr lang="es-ES_tradnl" sz="2800" dirty="0" smtClean="0">
              <a:latin typeface="Arial Rounded MT Bold" pitchFamily="34" charset="0"/>
            </a:endParaRPr>
          </a:p>
          <a:p>
            <a:r>
              <a:rPr lang="es-ES_tradnl" sz="2800" dirty="0" smtClean="0">
                <a:latin typeface="Arial Rounded MT Bold" pitchFamily="34" charset="0"/>
              </a:rPr>
              <a:t>son </a:t>
            </a:r>
            <a:r>
              <a:rPr lang="es-ES_tradnl" sz="2800" dirty="0" smtClean="0">
                <a:latin typeface="Arial Rounded MT Bold" pitchFamily="34" charset="0"/>
              </a:rPr>
              <a:t>ahora </a:t>
            </a:r>
            <a:r>
              <a:rPr lang="es-ES_tradnl" sz="2800" dirty="0" smtClean="0">
                <a:solidFill>
                  <a:srgbClr val="FF0000"/>
                </a:solidFill>
                <a:latin typeface="Arial Rounded MT Bold" pitchFamily="34" charset="0"/>
              </a:rPr>
              <a:t>nuestro objetivo</a:t>
            </a:r>
            <a:r>
              <a:rPr lang="es-ES_tradnl" sz="2800" dirty="0" smtClean="0">
                <a:latin typeface="Arial Rounded MT Bold" pitchFamily="34" charset="0"/>
              </a:rPr>
              <a:t>. </a:t>
            </a:r>
            <a:endParaRPr lang="es-ES" sz="28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sin-interne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s-ES_tradnl" sz="2000" b="1" dirty="0" smtClean="0">
                <a:latin typeface="Arial Rounded MT Bold" pitchFamily="34" charset="0"/>
              </a:rPr>
              <a:t>A medida que vamos dando pasos en nuestra “</a:t>
            </a:r>
            <a:r>
              <a:rPr lang="es-ES_tradnl" sz="2000" b="1" dirty="0" smtClean="0">
                <a:solidFill>
                  <a:srgbClr val="FF0000"/>
                </a:solidFill>
                <a:latin typeface="Arial Rounded MT Bold" pitchFamily="34" charset="0"/>
              </a:rPr>
              <a:t>alfabetización digital</a:t>
            </a:r>
            <a:r>
              <a:rPr lang="es-ES_tradnl" sz="2000" b="1" dirty="0" smtClean="0">
                <a:latin typeface="Arial Rounded MT Bold" pitchFamily="34" charset="0"/>
              </a:rPr>
              <a:t>” se van sumando conceptos,  recursos, aplicaciones… que pueden </a:t>
            </a:r>
            <a:r>
              <a:rPr lang="es-ES_tradnl" sz="2000" b="1" dirty="0" smtClean="0">
                <a:solidFill>
                  <a:srgbClr val="FF0000"/>
                </a:solidFill>
                <a:latin typeface="Arial Rounded MT Bold" pitchFamily="34" charset="0"/>
              </a:rPr>
              <a:t>desorientarnos</a:t>
            </a:r>
            <a:r>
              <a:rPr lang="es-ES_tradnl" sz="2000" b="1" dirty="0" smtClean="0">
                <a:latin typeface="Arial Rounded MT Bold" pitchFamily="34" charset="0"/>
              </a:rPr>
              <a:t> si no organizamos nuestros “descubrimientos” en función de la utilidad que tienen para </a:t>
            </a:r>
            <a:r>
              <a:rPr lang="es-ES_tradnl" sz="2000" b="1" dirty="0" smtClean="0">
                <a:latin typeface="Arial Rounded MT Bold" pitchFamily="34" charset="0"/>
              </a:rPr>
              <a:t>nosotros.</a:t>
            </a:r>
            <a:endParaRPr lang="es-ES" sz="2000" b="1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sad-happ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0" y="5589240"/>
            <a:ext cx="91440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s-ES_tradnl" sz="3200" dirty="0" smtClean="0">
                <a:latin typeface="Arial Rounded MT Bold" pitchFamily="34" charset="0"/>
              </a:rPr>
              <a:t>La clave está en la </a:t>
            </a:r>
            <a:r>
              <a:rPr lang="es-ES_tradnl" sz="3200" dirty="0" smtClean="0">
                <a:solidFill>
                  <a:srgbClr val="FF0000"/>
                </a:solidFill>
                <a:latin typeface="Arial Rounded MT Bold" pitchFamily="34" charset="0"/>
              </a:rPr>
              <a:t>actitud</a:t>
            </a:r>
            <a:r>
              <a:rPr lang="es-ES_tradnl" sz="3200" dirty="0" smtClean="0">
                <a:latin typeface="Arial Rounded MT Bold" pitchFamily="34" charset="0"/>
              </a:rPr>
              <a:t>, </a:t>
            </a:r>
            <a:endParaRPr lang="es-ES_tradnl" sz="3200" dirty="0" smtClean="0">
              <a:latin typeface="Arial Rounded MT Bold" pitchFamily="34" charset="0"/>
            </a:endParaRPr>
          </a:p>
          <a:p>
            <a:r>
              <a:rPr lang="es-ES_tradnl" sz="3200" dirty="0" smtClean="0">
                <a:latin typeface="Arial Rounded MT Bold" pitchFamily="34" charset="0"/>
              </a:rPr>
              <a:t>en </a:t>
            </a:r>
            <a:r>
              <a:rPr lang="es-ES_tradnl" sz="3200" dirty="0" smtClean="0">
                <a:latin typeface="Arial Rounded MT Bold" pitchFamily="34" charset="0"/>
              </a:rPr>
              <a:t>cómo abordamos dicho aprendizaje</a:t>
            </a:r>
            <a:endParaRPr lang="es-ES" sz="32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6224</TotalTime>
  <Words>1521</Words>
  <Application>Microsoft Office PowerPoint</Application>
  <PresentationFormat>Presentación en pantalla (4:3)</PresentationFormat>
  <Paragraphs>233</Paragraphs>
  <Slides>112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112</vt:i4>
      </vt:variant>
    </vt:vector>
  </HeadingPairs>
  <TitlesOfParts>
    <vt:vector size="113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  <vt:lpstr>Diapositiva 73</vt:lpstr>
      <vt:lpstr>Diapositiva 74</vt:lpstr>
      <vt:lpstr>Diapositiva 75</vt:lpstr>
      <vt:lpstr>Diapositiva 76</vt:lpstr>
      <vt:lpstr>Diapositiva 77</vt:lpstr>
      <vt:lpstr>Diapositiva 78</vt:lpstr>
      <vt:lpstr>Diapositiva 79</vt:lpstr>
      <vt:lpstr>Diapositiva 80</vt:lpstr>
      <vt:lpstr>Diapositiva 81</vt:lpstr>
      <vt:lpstr>Diapositiva 82</vt:lpstr>
      <vt:lpstr>Diapositiva 83</vt:lpstr>
      <vt:lpstr>Diapositiva 84</vt:lpstr>
      <vt:lpstr>Diapositiva 85</vt:lpstr>
      <vt:lpstr>Diapositiva 86</vt:lpstr>
      <vt:lpstr>Diapositiva 87</vt:lpstr>
      <vt:lpstr>Diapositiva 88</vt:lpstr>
      <vt:lpstr>Diapositiva 89</vt:lpstr>
      <vt:lpstr>Diapositiva 90</vt:lpstr>
      <vt:lpstr>Diapositiva 91</vt:lpstr>
      <vt:lpstr>Diapositiva 92</vt:lpstr>
      <vt:lpstr>Diapositiva 93</vt:lpstr>
      <vt:lpstr>Diapositiva 94</vt:lpstr>
      <vt:lpstr>Diapositiva 95</vt:lpstr>
      <vt:lpstr>Diapositiva 96</vt:lpstr>
      <vt:lpstr>Diapositiva 97</vt:lpstr>
      <vt:lpstr>Diapositiva 98</vt:lpstr>
      <vt:lpstr>Diapositiva 99</vt:lpstr>
      <vt:lpstr>Diapositiva 100</vt:lpstr>
      <vt:lpstr>Diapositiva 101</vt:lpstr>
      <vt:lpstr>Diapositiva 102</vt:lpstr>
      <vt:lpstr>Diapositiva 103</vt:lpstr>
      <vt:lpstr>Diapositiva 104</vt:lpstr>
      <vt:lpstr>Diapositiva 105</vt:lpstr>
      <vt:lpstr>Diapositiva 106</vt:lpstr>
      <vt:lpstr>Diapositiva 107</vt:lpstr>
      <vt:lpstr>Diapositiva 108</vt:lpstr>
      <vt:lpstr>Diapositiva 109</vt:lpstr>
      <vt:lpstr>Diapositiva 110</vt:lpstr>
      <vt:lpstr>Diapositiva 111</vt:lpstr>
      <vt:lpstr>Diapositiva 112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Carmen</dc:creator>
  <cp:lastModifiedBy>Carmen</cp:lastModifiedBy>
  <cp:revision>297</cp:revision>
  <dcterms:created xsi:type="dcterms:W3CDTF">2011-03-17T08:28:21Z</dcterms:created>
  <dcterms:modified xsi:type="dcterms:W3CDTF">2011-04-08T00:08:52Z</dcterms:modified>
</cp:coreProperties>
</file>